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98" r:id="rId3"/>
    <p:sldId id="257" r:id="rId4"/>
    <p:sldId id="258" r:id="rId5"/>
    <p:sldId id="259" r:id="rId6"/>
    <p:sldId id="261" r:id="rId7"/>
    <p:sldId id="262" r:id="rId8"/>
    <p:sldId id="266" r:id="rId9"/>
    <p:sldId id="263" r:id="rId10"/>
    <p:sldId id="264" r:id="rId11"/>
    <p:sldId id="299" r:id="rId12"/>
    <p:sldId id="272" r:id="rId13"/>
    <p:sldId id="275" r:id="rId14"/>
    <p:sldId id="276" r:id="rId15"/>
    <p:sldId id="277" r:id="rId16"/>
    <p:sldId id="278" r:id="rId17"/>
    <p:sldId id="279" r:id="rId18"/>
    <p:sldId id="291" r:id="rId19"/>
    <p:sldId id="282" r:id="rId20"/>
    <p:sldId id="285" r:id="rId21"/>
    <p:sldId id="286" r:id="rId22"/>
    <p:sldId id="267" r:id="rId23"/>
    <p:sldId id="300" r:id="rId24"/>
    <p:sldId id="307" r:id="rId25"/>
    <p:sldId id="305" r:id="rId26"/>
    <p:sldId id="308" r:id="rId27"/>
    <p:sldId id="309" r:id="rId28"/>
    <p:sldId id="271" r:id="rId29"/>
    <p:sldId id="284" r:id="rId30"/>
    <p:sldId id="289" r:id="rId31"/>
    <p:sldId id="290" r:id="rId32"/>
    <p:sldId id="292" r:id="rId33"/>
    <p:sldId id="293" r:id="rId34"/>
    <p:sldId id="303" r:id="rId35"/>
    <p:sldId id="294" r:id="rId36"/>
    <p:sldId id="297" r:id="rId37"/>
    <p:sldId id="301" r:id="rId38"/>
    <p:sldId id="302" r:id="rId39"/>
    <p:sldId id="268" r:id="rId40"/>
    <p:sldId id="281" r:id="rId41"/>
    <p:sldId id="269" r:id="rId42"/>
    <p:sldId id="270" r:id="rId43"/>
    <p:sldId id="287" r:id="rId44"/>
    <p:sldId id="288" r:id="rId45"/>
    <p:sldId id="296"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9F65D-35CE-4E5E-BF48-6C60CE3D2305}" v="42" dt="2023-09-28T08:47:21.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diagrams/_rels/data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716DA-F980-4BF3-8A24-2DD158FD75E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385BDBB-1157-4D44-895F-3AB73E4390A3}">
      <dgm:prSet custT="1"/>
      <dgm:spPr/>
      <dgm:t>
        <a:bodyPr/>
        <a:lstStyle/>
        <a:p>
          <a:pPr>
            <a:lnSpc>
              <a:spcPct val="100000"/>
            </a:lnSpc>
          </a:pPr>
          <a:r>
            <a:rPr lang="en-US" sz="1400" dirty="0"/>
            <a:t>Encourage a love of reading</a:t>
          </a:r>
        </a:p>
      </dgm:t>
    </dgm:pt>
    <dgm:pt modelId="{A909DBDD-0FC7-4BA7-9BC5-D955A13C4D14}" type="parTrans" cxnId="{8AA8D29A-EF44-4458-B6C5-0C6FC1E3DCFB}">
      <dgm:prSet/>
      <dgm:spPr/>
      <dgm:t>
        <a:bodyPr/>
        <a:lstStyle/>
        <a:p>
          <a:endParaRPr lang="en-US"/>
        </a:p>
      </dgm:t>
    </dgm:pt>
    <dgm:pt modelId="{D3FAD28B-8DA1-49E2-BA15-36D2AE714830}" type="sibTrans" cxnId="{8AA8D29A-EF44-4458-B6C5-0C6FC1E3DCFB}">
      <dgm:prSet/>
      <dgm:spPr/>
      <dgm:t>
        <a:bodyPr/>
        <a:lstStyle/>
        <a:p>
          <a:pPr>
            <a:lnSpc>
              <a:spcPct val="100000"/>
            </a:lnSpc>
          </a:pPr>
          <a:endParaRPr lang="en-US"/>
        </a:p>
      </dgm:t>
    </dgm:pt>
    <dgm:pt modelId="{BFEE739C-90DC-4BA3-BDB4-A12E802EFFC7}">
      <dgm:prSet custT="1"/>
      <dgm:spPr/>
      <dgm:t>
        <a:bodyPr/>
        <a:lstStyle/>
        <a:p>
          <a:pPr>
            <a:lnSpc>
              <a:spcPct val="100000"/>
            </a:lnSpc>
          </a:pPr>
          <a:r>
            <a:rPr lang="en-US" sz="1400" dirty="0"/>
            <a:t>Enjoy stories together </a:t>
          </a:r>
        </a:p>
      </dgm:t>
    </dgm:pt>
    <dgm:pt modelId="{EBDEC591-117C-455B-88C3-D552A3C4F83E}" type="parTrans" cxnId="{5BB6D2FD-30D9-455F-B421-AE52403FCD91}">
      <dgm:prSet/>
      <dgm:spPr/>
      <dgm:t>
        <a:bodyPr/>
        <a:lstStyle/>
        <a:p>
          <a:endParaRPr lang="en-US"/>
        </a:p>
      </dgm:t>
    </dgm:pt>
    <dgm:pt modelId="{93FEC340-69DF-4911-A725-A14480B40F66}" type="sibTrans" cxnId="{5BB6D2FD-30D9-455F-B421-AE52403FCD91}">
      <dgm:prSet/>
      <dgm:spPr/>
      <dgm:t>
        <a:bodyPr/>
        <a:lstStyle/>
        <a:p>
          <a:pPr>
            <a:lnSpc>
              <a:spcPct val="100000"/>
            </a:lnSpc>
          </a:pPr>
          <a:endParaRPr lang="en-US"/>
        </a:p>
      </dgm:t>
    </dgm:pt>
    <dgm:pt modelId="{0B257D4C-B98F-4432-BB81-0AB745B8AC1C}">
      <dgm:prSet custT="1"/>
      <dgm:spPr/>
      <dgm:t>
        <a:bodyPr/>
        <a:lstStyle/>
        <a:p>
          <a:pPr>
            <a:lnSpc>
              <a:spcPct val="100000"/>
            </a:lnSpc>
          </a:pPr>
          <a:r>
            <a:rPr lang="en-US" sz="1600" dirty="0"/>
            <a:t>Read a little at a time but often</a:t>
          </a:r>
        </a:p>
      </dgm:t>
    </dgm:pt>
    <dgm:pt modelId="{DA22A619-7A2A-4ED4-BE73-09F7CEF6880B}" type="parTrans" cxnId="{B8D391ED-3C38-42ED-85FD-743FBA1163CD}">
      <dgm:prSet/>
      <dgm:spPr/>
      <dgm:t>
        <a:bodyPr/>
        <a:lstStyle/>
        <a:p>
          <a:endParaRPr lang="en-US"/>
        </a:p>
      </dgm:t>
    </dgm:pt>
    <dgm:pt modelId="{6BDBC9E6-DAC9-4A44-9BAD-A55D5BE74F60}" type="sibTrans" cxnId="{B8D391ED-3C38-42ED-85FD-743FBA1163CD}">
      <dgm:prSet/>
      <dgm:spPr/>
      <dgm:t>
        <a:bodyPr/>
        <a:lstStyle/>
        <a:p>
          <a:pPr>
            <a:lnSpc>
              <a:spcPct val="100000"/>
            </a:lnSpc>
          </a:pPr>
          <a:endParaRPr lang="en-US"/>
        </a:p>
      </dgm:t>
    </dgm:pt>
    <dgm:pt modelId="{0E3DD420-3F33-4213-AC4C-3A047E5B9441}">
      <dgm:prSet/>
      <dgm:spPr/>
      <dgm:t>
        <a:bodyPr/>
        <a:lstStyle/>
        <a:p>
          <a:pPr>
            <a:lnSpc>
              <a:spcPct val="100000"/>
            </a:lnSpc>
          </a:pPr>
          <a:r>
            <a:rPr lang="en-US" dirty="0"/>
            <a:t>Talk about the story before, during and afterwards- discuss the plot, characters, their feelings and actions, how it makes you feel, predict what will happen and form opinions. </a:t>
          </a:r>
        </a:p>
      </dgm:t>
    </dgm:pt>
    <dgm:pt modelId="{8A5FF6ED-0BD9-4790-98A1-728602AF11B3}" type="parTrans" cxnId="{F9AD14A4-865E-4FBD-98F5-F8FC44F544AB}">
      <dgm:prSet/>
      <dgm:spPr/>
      <dgm:t>
        <a:bodyPr/>
        <a:lstStyle/>
        <a:p>
          <a:endParaRPr lang="en-US"/>
        </a:p>
      </dgm:t>
    </dgm:pt>
    <dgm:pt modelId="{443F2959-18A2-4A82-BC54-412A89077ED4}" type="sibTrans" cxnId="{F9AD14A4-865E-4FBD-98F5-F8FC44F544AB}">
      <dgm:prSet/>
      <dgm:spPr/>
      <dgm:t>
        <a:bodyPr/>
        <a:lstStyle/>
        <a:p>
          <a:pPr>
            <a:lnSpc>
              <a:spcPct val="100000"/>
            </a:lnSpc>
          </a:pPr>
          <a:endParaRPr lang="en-US"/>
        </a:p>
      </dgm:t>
    </dgm:pt>
    <dgm:pt modelId="{2EE561B2-A360-4733-BAE0-442FD279AA34}">
      <dgm:prSet custT="1"/>
      <dgm:spPr/>
      <dgm:t>
        <a:bodyPr/>
        <a:lstStyle/>
        <a:p>
          <a:pPr>
            <a:lnSpc>
              <a:spcPct val="100000"/>
            </a:lnSpc>
          </a:pPr>
          <a:r>
            <a:rPr lang="en-US" sz="1600" dirty="0"/>
            <a:t>Look up definitions of unknown words </a:t>
          </a:r>
        </a:p>
      </dgm:t>
    </dgm:pt>
    <dgm:pt modelId="{3029EBE3-100A-4AF9-B96D-9C386B462502}" type="parTrans" cxnId="{93D9E8CE-0F06-4050-824B-08474E920E65}">
      <dgm:prSet/>
      <dgm:spPr/>
      <dgm:t>
        <a:bodyPr/>
        <a:lstStyle/>
        <a:p>
          <a:endParaRPr lang="en-US"/>
        </a:p>
      </dgm:t>
    </dgm:pt>
    <dgm:pt modelId="{41D26D4B-15CB-4A3E-B2EA-D665F9BBC9C3}" type="sibTrans" cxnId="{93D9E8CE-0F06-4050-824B-08474E920E65}">
      <dgm:prSet/>
      <dgm:spPr/>
      <dgm:t>
        <a:bodyPr/>
        <a:lstStyle/>
        <a:p>
          <a:pPr>
            <a:lnSpc>
              <a:spcPct val="100000"/>
            </a:lnSpc>
          </a:pPr>
          <a:endParaRPr lang="en-US"/>
        </a:p>
      </dgm:t>
    </dgm:pt>
    <dgm:pt modelId="{861AB065-3141-4866-A850-89E17663DF98}">
      <dgm:prSet custT="1"/>
      <dgm:spPr/>
      <dgm:t>
        <a:bodyPr/>
        <a:lstStyle/>
        <a:p>
          <a:pPr>
            <a:lnSpc>
              <a:spcPct val="100000"/>
            </a:lnSpc>
          </a:pPr>
          <a:r>
            <a:rPr lang="en-US" sz="1200" dirty="0"/>
            <a:t>All reading is valuable. Reading can include: fiction, non-fiction, poetry, newspapers, magazines, football </a:t>
          </a:r>
          <a:r>
            <a:rPr lang="en-US" sz="1200" dirty="0" err="1"/>
            <a:t>programmes</a:t>
          </a:r>
          <a:r>
            <a:rPr lang="en-US" sz="1200" dirty="0"/>
            <a:t> and TV guides </a:t>
          </a:r>
        </a:p>
      </dgm:t>
    </dgm:pt>
    <dgm:pt modelId="{42ACCD04-1C0E-4056-BB46-AD1C6A78A28F}" type="parTrans" cxnId="{05577A10-ED2B-4C79-AEC7-666AA44799D3}">
      <dgm:prSet/>
      <dgm:spPr/>
      <dgm:t>
        <a:bodyPr/>
        <a:lstStyle/>
        <a:p>
          <a:endParaRPr lang="en-US"/>
        </a:p>
      </dgm:t>
    </dgm:pt>
    <dgm:pt modelId="{2CD2A38C-9393-489A-A1F2-EA52F2E8E222}" type="sibTrans" cxnId="{05577A10-ED2B-4C79-AEC7-666AA44799D3}">
      <dgm:prSet/>
      <dgm:spPr/>
      <dgm:t>
        <a:bodyPr/>
        <a:lstStyle/>
        <a:p>
          <a:pPr>
            <a:lnSpc>
              <a:spcPct val="100000"/>
            </a:lnSpc>
          </a:pPr>
          <a:endParaRPr lang="en-US"/>
        </a:p>
      </dgm:t>
    </dgm:pt>
    <dgm:pt modelId="{48D4DD1A-02B6-4384-B97E-173EE132DAF3}">
      <dgm:prSet custT="1"/>
      <dgm:spPr/>
      <dgm:t>
        <a:bodyPr/>
        <a:lstStyle/>
        <a:p>
          <a:pPr>
            <a:lnSpc>
              <a:spcPct val="100000"/>
            </a:lnSpc>
          </a:pPr>
          <a:r>
            <a:rPr lang="en-US" sz="1600" dirty="0"/>
            <a:t>Visit a library </a:t>
          </a:r>
        </a:p>
      </dgm:t>
    </dgm:pt>
    <dgm:pt modelId="{F875F344-AF3A-4752-8227-FAE5A4AEF86C}" type="parTrans" cxnId="{4810235B-2F6F-4DDE-A152-D8468CB8C2FE}">
      <dgm:prSet/>
      <dgm:spPr/>
      <dgm:t>
        <a:bodyPr/>
        <a:lstStyle/>
        <a:p>
          <a:endParaRPr lang="en-US"/>
        </a:p>
      </dgm:t>
    </dgm:pt>
    <dgm:pt modelId="{ED485E51-468B-499C-8A3D-78F7D13B3406}" type="sibTrans" cxnId="{4810235B-2F6F-4DDE-A152-D8468CB8C2FE}">
      <dgm:prSet/>
      <dgm:spPr/>
      <dgm:t>
        <a:bodyPr/>
        <a:lstStyle/>
        <a:p>
          <a:endParaRPr lang="en-US"/>
        </a:p>
      </dgm:t>
    </dgm:pt>
    <dgm:pt modelId="{BF58EE53-CD36-4553-AFD0-CDDEC5B2266E}" type="pres">
      <dgm:prSet presAssocID="{D90716DA-F980-4BF3-8A24-2DD158FD75EC}" presName="root" presStyleCnt="0">
        <dgm:presLayoutVars>
          <dgm:dir/>
          <dgm:resizeHandles val="exact"/>
        </dgm:presLayoutVars>
      </dgm:prSet>
      <dgm:spPr/>
    </dgm:pt>
    <dgm:pt modelId="{78E4C882-9926-410E-907D-4B6D1CB7A607}" type="pres">
      <dgm:prSet presAssocID="{D90716DA-F980-4BF3-8A24-2DD158FD75EC}" presName="container" presStyleCnt="0">
        <dgm:presLayoutVars>
          <dgm:dir/>
          <dgm:resizeHandles val="exact"/>
        </dgm:presLayoutVars>
      </dgm:prSet>
      <dgm:spPr/>
    </dgm:pt>
    <dgm:pt modelId="{106407D5-91F2-43C5-85DE-B55171BC1A71}" type="pres">
      <dgm:prSet presAssocID="{E385BDBB-1157-4D44-895F-3AB73E4390A3}" presName="compNode" presStyleCnt="0"/>
      <dgm:spPr/>
    </dgm:pt>
    <dgm:pt modelId="{D0907990-88B3-4AF8-B923-7577F4B97963}" type="pres">
      <dgm:prSet presAssocID="{E385BDBB-1157-4D44-895F-3AB73E4390A3}" presName="iconBgRect" presStyleLbl="bgShp" presStyleIdx="0" presStyleCnt="7"/>
      <dgm:spPr/>
    </dgm:pt>
    <dgm:pt modelId="{8182DF16-1EF0-42B9-B284-6A4C93544910}" type="pres">
      <dgm:prSet presAssocID="{E385BDBB-1157-4D44-895F-3AB73E4390A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6C095E4B-8C92-46B9-99EF-3F67379CAFDF}" type="pres">
      <dgm:prSet presAssocID="{E385BDBB-1157-4D44-895F-3AB73E4390A3}" presName="spaceRect" presStyleCnt="0"/>
      <dgm:spPr/>
    </dgm:pt>
    <dgm:pt modelId="{7B77E3F7-A930-4139-B025-96E4092A1DC4}" type="pres">
      <dgm:prSet presAssocID="{E385BDBB-1157-4D44-895F-3AB73E4390A3}" presName="textRect" presStyleLbl="revTx" presStyleIdx="0" presStyleCnt="7">
        <dgm:presLayoutVars>
          <dgm:chMax val="1"/>
          <dgm:chPref val="1"/>
        </dgm:presLayoutVars>
      </dgm:prSet>
      <dgm:spPr/>
    </dgm:pt>
    <dgm:pt modelId="{B92E1A0A-BCC8-4FDB-AB8D-E90AB2F5BDBB}" type="pres">
      <dgm:prSet presAssocID="{D3FAD28B-8DA1-49E2-BA15-36D2AE714830}" presName="sibTrans" presStyleLbl="sibTrans2D1" presStyleIdx="0" presStyleCnt="0"/>
      <dgm:spPr/>
    </dgm:pt>
    <dgm:pt modelId="{0614A170-A2E4-42FB-8CB1-19F2DF08F91D}" type="pres">
      <dgm:prSet presAssocID="{BFEE739C-90DC-4BA3-BDB4-A12E802EFFC7}" presName="compNode" presStyleCnt="0"/>
      <dgm:spPr/>
    </dgm:pt>
    <dgm:pt modelId="{EF33A86D-2A5A-43BE-904D-23CD80386810}" type="pres">
      <dgm:prSet presAssocID="{BFEE739C-90DC-4BA3-BDB4-A12E802EFFC7}" presName="iconBgRect" presStyleLbl="bgShp" presStyleIdx="1" presStyleCnt="7"/>
      <dgm:spPr/>
    </dgm:pt>
    <dgm:pt modelId="{6D7CE99C-659E-4913-BD3E-D8F159BDB596}" type="pres">
      <dgm:prSet presAssocID="{BFEE739C-90DC-4BA3-BDB4-A12E802EFFC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iling Face with No Fill"/>
        </a:ext>
      </dgm:extLst>
    </dgm:pt>
    <dgm:pt modelId="{9CF5EBFE-BAFA-4435-8EA8-6934DDEB0B43}" type="pres">
      <dgm:prSet presAssocID="{BFEE739C-90DC-4BA3-BDB4-A12E802EFFC7}" presName="spaceRect" presStyleCnt="0"/>
      <dgm:spPr/>
    </dgm:pt>
    <dgm:pt modelId="{42095F65-2902-44E0-BF2C-2564350FA537}" type="pres">
      <dgm:prSet presAssocID="{BFEE739C-90DC-4BA3-BDB4-A12E802EFFC7}" presName="textRect" presStyleLbl="revTx" presStyleIdx="1" presStyleCnt="7">
        <dgm:presLayoutVars>
          <dgm:chMax val="1"/>
          <dgm:chPref val="1"/>
        </dgm:presLayoutVars>
      </dgm:prSet>
      <dgm:spPr/>
    </dgm:pt>
    <dgm:pt modelId="{BD74AA89-3964-40E6-A11F-CEAD1DF47642}" type="pres">
      <dgm:prSet presAssocID="{93FEC340-69DF-4911-A725-A14480B40F66}" presName="sibTrans" presStyleLbl="sibTrans2D1" presStyleIdx="0" presStyleCnt="0"/>
      <dgm:spPr/>
    </dgm:pt>
    <dgm:pt modelId="{601D0947-EA45-42F4-8B2F-EE97EEDB6DA9}" type="pres">
      <dgm:prSet presAssocID="{0B257D4C-B98F-4432-BB81-0AB745B8AC1C}" presName="compNode" presStyleCnt="0"/>
      <dgm:spPr/>
    </dgm:pt>
    <dgm:pt modelId="{516DBA47-3A8E-4092-BB66-E557FF1ED4C9}" type="pres">
      <dgm:prSet presAssocID="{0B257D4C-B98F-4432-BB81-0AB745B8AC1C}" presName="iconBgRect" presStyleLbl="bgShp" presStyleIdx="2" presStyleCnt="7"/>
      <dgm:spPr/>
    </dgm:pt>
    <dgm:pt modelId="{03E613ED-1DAE-41EB-A18A-B2A9ED39F480}" type="pres">
      <dgm:prSet presAssocID="{0B257D4C-B98F-4432-BB81-0AB745B8AC1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F45EFEA8-4C70-4CFC-82C8-C98205F5E7BA}" type="pres">
      <dgm:prSet presAssocID="{0B257D4C-B98F-4432-BB81-0AB745B8AC1C}" presName="spaceRect" presStyleCnt="0"/>
      <dgm:spPr/>
    </dgm:pt>
    <dgm:pt modelId="{EDF26B9F-0ABF-43E9-9B0F-2048E36E2400}" type="pres">
      <dgm:prSet presAssocID="{0B257D4C-B98F-4432-BB81-0AB745B8AC1C}" presName="textRect" presStyleLbl="revTx" presStyleIdx="2" presStyleCnt="7">
        <dgm:presLayoutVars>
          <dgm:chMax val="1"/>
          <dgm:chPref val="1"/>
        </dgm:presLayoutVars>
      </dgm:prSet>
      <dgm:spPr/>
    </dgm:pt>
    <dgm:pt modelId="{3892C33B-E9DF-4F33-9E6B-6A9D4226D996}" type="pres">
      <dgm:prSet presAssocID="{6BDBC9E6-DAC9-4A44-9BAD-A55D5BE74F60}" presName="sibTrans" presStyleLbl="sibTrans2D1" presStyleIdx="0" presStyleCnt="0"/>
      <dgm:spPr/>
    </dgm:pt>
    <dgm:pt modelId="{D23448A2-D792-4851-834E-AEE60E6CA735}" type="pres">
      <dgm:prSet presAssocID="{0E3DD420-3F33-4213-AC4C-3A047E5B9441}" presName="compNode" presStyleCnt="0"/>
      <dgm:spPr/>
    </dgm:pt>
    <dgm:pt modelId="{199DC8BC-6899-4E3E-8450-B9595979FED9}" type="pres">
      <dgm:prSet presAssocID="{0E3DD420-3F33-4213-AC4C-3A047E5B9441}" presName="iconBgRect" presStyleLbl="bgShp" presStyleIdx="3" presStyleCnt="7"/>
      <dgm:spPr/>
    </dgm:pt>
    <dgm:pt modelId="{8519E48A-CF8A-4656-8B06-FE5325789CB5}" type="pres">
      <dgm:prSet presAssocID="{0E3DD420-3F33-4213-AC4C-3A047E5B944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rama"/>
        </a:ext>
      </dgm:extLst>
    </dgm:pt>
    <dgm:pt modelId="{76E3A51A-FC66-4437-9BD2-E1C768E3784F}" type="pres">
      <dgm:prSet presAssocID="{0E3DD420-3F33-4213-AC4C-3A047E5B9441}" presName="spaceRect" presStyleCnt="0"/>
      <dgm:spPr/>
    </dgm:pt>
    <dgm:pt modelId="{24354B88-7288-4D05-938E-888891CC6C8A}" type="pres">
      <dgm:prSet presAssocID="{0E3DD420-3F33-4213-AC4C-3A047E5B9441}" presName="textRect" presStyleLbl="revTx" presStyleIdx="3" presStyleCnt="7">
        <dgm:presLayoutVars>
          <dgm:chMax val="1"/>
          <dgm:chPref val="1"/>
        </dgm:presLayoutVars>
      </dgm:prSet>
      <dgm:spPr/>
    </dgm:pt>
    <dgm:pt modelId="{FDFE6663-1641-4B0A-9EDD-3F11525F0B41}" type="pres">
      <dgm:prSet presAssocID="{443F2959-18A2-4A82-BC54-412A89077ED4}" presName="sibTrans" presStyleLbl="sibTrans2D1" presStyleIdx="0" presStyleCnt="0"/>
      <dgm:spPr/>
    </dgm:pt>
    <dgm:pt modelId="{A7965B24-F726-4F36-94CF-634112FC5890}" type="pres">
      <dgm:prSet presAssocID="{2EE561B2-A360-4733-BAE0-442FD279AA34}" presName="compNode" presStyleCnt="0"/>
      <dgm:spPr/>
    </dgm:pt>
    <dgm:pt modelId="{1EEA3C3F-4B04-406D-AD88-D73AD338E3BF}" type="pres">
      <dgm:prSet presAssocID="{2EE561B2-A360-4733-BAE0-442FD279AA34}" presName="iconBgRect" presStyleLbl="bgShp" presStyleIdx="4" presStyleCnt="7"/>
      <dgm:spPr/>
    </dgm:pt>
    <dgm:pt modelId="{4587AC54-2B1B-4C5A-8AA1-5DC928B55018}" type="pres">
      <dgm:prSet presAssocID="{2EE561B2-A360-4733-BAE0-442FD279AA3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DD5EA38F-C5BD-4B0D-B1E0-625E29FD9340}" type="pres">
      <dgm:prSet presAssocID="{2EE561B2-A360-4733-BAE0-442FD279AA34}" presName="spaceRect" presStyleCnt="0"/>
      <dgm:spPr/>
    </dgm:pt>
    <dgm:pt modelId="{0B03DE99-07FE-4409-8BFE-D1A14A31AF7E}" type="pres">
      <dgm:prSet presAssocID="{2EE561B2-A360-4733-BAE0-442FD279AA34}" presName="textRect" presStyleLbl="revTx" presStyleIdx="4" presStyleCnt="7">
        <dgm:presLayoutVars>
          <dgm:chMax val="1"/>
          <dgm:chPref val="1"/>
        </dgm:presLayoutVars>
      </dgm:prSet>
      <dgm:spPr/>
    </dgm:pt>
    <dgm:pt modelId="{D8726C43-7DB8-4801-89BE-A2124C56F957}" type="pres">
      <dgm:prSet presAssocID="{41D26D4B-15CB-4A3E-B2EA-D665F9BBC9C3}" presName="sibTrans" presStyleLbl="sibTrans2D1" presStyleIdx="0" presStyleCnt="0"/>
      <dgm:spPr/>
    </dgm:pt>
    <dgm:pt modelId="{5D1E1A43-B3D2-4768-AC3B-D9E0D197D2AE}" type="pres">
      <dgm:prSet presAssocID="{861AB065-3141-4866-A850-89E17663DF98}" presName="compNode" presStyleCnt="0"/>
      <dgm:spPr/>
    </dgm:pt>
    <dgm:pt modelId="{10B29CC2-D800-42AA-BD5A-FACC0199745A}" type="pres">
      <dgm:prSet presAssocID="{861AB065-3141-4866-A850-89E17663DF98}" presName="iconBgRect" presStyleLbl="bgShp" presStyleIdx="5" presStyleCnt="7"/>
      <dgm:spPr/>
    </dgm:pt>
    <dgm:pt modelId="{61C61824-3E59-431F-8BD7-A4CE605E092D}" type="pres">
      <dgm:prSet presAssocID="{861AB065-3141-4866-A850-89E17663DF9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ootball"/>
        </a:ext>
      </dgm:extLst>
    </dgm:pt>
    <dgm:pt modelId="{3D79EBD1-02CD-4422-9458-58647C3944EB}" type="pres">
      <dgm:prSet presAssocID="{861AB065-3141-4866-A850-89E17663DF98}" presName="spaceRect" presStyleCnt="0"/>
      <dgm:spPr/>
    </dgm:pt>
    <dgm:pt modelId="{CE44B4CF-717B-4C56-8E92-A6F2BC49E192}" type="pres">
      <dgm:prSet presAssocID="{861AB065-3141-4866-A850-89E17663DF98}" presName="textRect" presStyleLbl="revTx" presStyleIdx="5" presStyleCnt="7">
        <dgm:presLayoutVars>
          <dgm:chMax val="1"/>
          <dgm:chPref val="1"/>
        </dgm:presLayoutVars>
      </dgm:prSet>
      <dgm:spPr/>
    </dgm:pt>
    <dgm:pt modelId="{806B4DD5-114C-4FDC-9496-E518F176B876}" type="pres">
      <dgm:prSet presAssocID="{2CD2A38C-9393-489A-A1F2-EA52F2E8E222}" presName="sibTrans" presStyleLbl="sibTrans2D1" presStyleIdx="0" presStyleCnt="0"/>
      <dgm:spPr/>
    </dgm:pt>
    <dgm:pt modelId="{EC77918D-A04E-4473-9EE9-F65819AA9CC5}" type="pres">
      <dgm:prSet presAssocID="{48D4DD1A-02B6-4384-B97E-173EE132DAF3}" presName="compNode" presStyleCnt="0"/>
      <dgm:spPr/>
    </dgm:pt>
    <dgm:pt modelId="{7A37D14A-FC43-4012-8883-528FA7FE01D9}" type="pres">
      <dgm:prSet presAssocID="{48D4DD1A-02B6-4384-B97E-173EE132DAF3}" presName="iconBgRect" presStyleLbl="bgShp" presStyleIdx="6" presStyleCnt="7"/>
      <dgm:spPr/>
    </dgm:pt>
    <dgm:pt modelId="{8AAFA08D-4EAC-4195-B7ED-258AB8BA8A1B}" type="pres">
      <dgm:prSet presAssocID="{48D4DD1A-02B6-4384-B97E-173EE132DAF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ooks on Shelf"/>
        </a:ext>
      </dgm:extLst>
    </dgm:pt>
    <dgm:pt modelId="{9266AA69-C907-4643-9ECC-87492A97CFF4}" type="pres">
      <dgm:prSet presAssocID="{48D4DD1A-02B6-4384-B97E-173EE132DAF3}" presName="spaceRect" presStyleCnt="0"/>
      <dgm:spPr/>
    </dgm:pt>
    <dgm:pt modelId="{B8FEB3FA-FCA0-41BB-B6A7-70A7190AAB95}" type="pres">
      <dgm:prSet presAssocID="{48D4DD1A-02B6-4384-B97E-173EE132DAF3}" presName="textRect" presStyleLbl="revTx" presStyleIdx="6" presStyleCnt="7">
        <dgm:presLayoutVars>
          <dgm:chMax val="1"/>
          <dgm:chPref val="1"/>
        </dgm:presLayoutVars>
      </dgm:prSet>
      <dgm:spPr/>
    </dgm:pt>
  </dgm:ptLst>
  <dgm:cxnLst>
    <dgm:cxn modelId="{C3BC8704-ADD0-43E0-AB31-3FDCE3E63ECF}" type="presOf" srcId="{D3FAD28B-8DA1-49E2-BA15-36D2AE714830}" destId="{B92E1A0A-BCC8-4FDB-AB8D-E90AB2F5BDBB}" srcOrd="0" destOrd="0" presId="urn:microsoft.com/office/officeart/2018/2/layout/IconCircleList"/>
    <dgm:cxn modelId="{05577A10-ED2B-4C79-AEC7-666AA44799D3}" srcId="{D90716DA-F980-4BF3-8A24-2DD158FD75EC}" destId="{861AB065-3141-4866-A850-89E17663DF98}" srcOrd="5" destOrd="0" parTransId="{42ACCD04-1C0E-4056-BB46-AD1C6A78A28F}" sibTransId="{2CD2A38C-9393-489A-A1F2-EA52F2E8E222}"/>
    <dgm:cxn modelId="{1EE37F21-C606-4766-8D78-833F95122D62}" type="presOf" srcId="{0E3DD420-3F33-4213-AC4C-3A047E5B9441}" destId="{24354B88-7288-4D05-938E-888891CC6C8A}" srcOrd="0" destOrd="0" presId="urn:microsoft.com/office/officeart/2018/2/layout/IconCircleList"/>
    <dgm:cxn modelId="{4810235B-2F6F-4DDE-A152-D8468CB8C2FE}" srcId="{D90716DA-F980-4BF3-8A24-2DD158FD75EC}" destId="{48D4DD1A-02B6-4384-B97E-173EE132DAF3}" srcOrd="6" destOrd="0" parTransId="{F875F344-AF3A-4752-8227-FAE5A4AEF86C}" sibTransId="{ED485E51-468B-499C-8A3D-78F7D13B3406}"/>
    <dgm:cxn modelId="{E7C1D244-FD17-4AB3-BAF3-CC261A8F9304}" type="presOf" srcId="{D90716DA-F980-4BF3-8A24-2DD158FD75EC}" destId="{BF58EE53-CD36-4553-AFD0-CDDEC5B2266E}" srcOrd="0" destOrd="0" presId="urn:microsoft.com/office/officeart/2018/2/layout/IconCircleList"/>
    <dgm:cxn modelId="{CFC93A55-6CB2-4139-B9A4-EE12DAF85FD4}" type="presOf" srcId="{2CD2A38C-9393-489A-A1F2-EA52F2E8E222}" destId="{806B4DD5-114C-4FDC-9496-E518F176B876}" srcOrd="0" destOrd="0" presId="urn:microsoft.com/office/officeart/2018/2/layout/IconCircleList"/>
    <dgm:cxn modelId="{FB3DBD77-5FC7-4771-BC12-52EB3E022B6E}" type="presOf" srcId="{48D4DD1A-02B6-4384-B97E-173EE132DAF3}" destId="{B8FEB3FA-FCA0-41BB-B6A7-70A7190AAB95}" srcOrd="0" destOrd="0" presId="urn:microsoft.com/office/officeart/2018/2/layout/IconCircleList"/>
    <dgm:cxn modelId="{8AA8D29A-EF44-4458-B6C5-0C6FC1E3DCFB}" srcId="{D90716DA-F980-4BF3-8A24-2DD158FD75EC}" destId="{E385BDBB-1157-4D44-895F-3AB73E4390A3}" srcOrd="0" destOrd="0" parTransId="{A909DBDD-0FC7-4BA7-9BC5-D955A13C4D14}" sibTransId="{D3FAD28B-8DA1-49E2-BA15-36D2AE714830}"/>
    <dgm:cxn modelId="{87BAB49D-6AE7-4BB6-971B-8F2DD341A0A6}" type="presOf" srcId="{0B257D4C-B98F-4432-BB81-0AB745B8AC1C}" destId="{EDF26B9F-0ABF-43E9-9B0F-2048E36E2400}" srcOrd="0" destOrd="0" presId="urn:microsoft.com/office/officeart/2018/2/layout/IconCircleList"/>
    <dgm:cxn modelId="{F9AD14A4-865E-4FBD-98F5-F8FC44F544AB}" srcId="{D90716DA-F980-4BF3-8A24-2DD158FD75EC}" destId="{0E3DD420-3F33-4213-AC4C-3A047E5B9441}" srcOrd="3" destOrd="0" parTransId="{8A5FF6ED-0BD9-4790-98A1-728602AF11B3}" sibTransId="{443F2959-18A2-4A82-BC54-412A89077ED4}"/>
    <dgm:cxn modelId="{CBEF8DAB-5136-4281-BC3E-B969F69D602C}" type="presOf" srcId="{93FEC340-69DF-4911-A725-A14480B40F66}" destId="{BD74AA89-3964-40E6-A11F-CEAD1DF47642}" srcOrd="0" destOrd="0" presId="urn:microsoft.com/office/officeart/2018/2/layout/IconCircleList"/>
    <dgm:cxn modelId="{919535AC-347A-4B99-A6EE-CEE2E774DAAF}" type="presOf" srcId="{6BDBC9E6-DAC9-4A44-9BAD-A55D5BE74F60}" destId="{3892C33B-E9DF-4F33-9E6B-6A9D4226D996}" srcOrd="0" destOrd="0" presId="urn:microsoft.com/office/officeart/2018/2/layout/IconCircleList"/>
    <dgm:cxn modelId="{8F3135B2-C94C-4E72-96BC-2CAE2C86A346}" type="presOf" srcId="{BFEE739C-90DC-4BA3-BDB4-A12E802EFFC7}" destId="{42095F65-2902-44E0-BF2C-2564350FA537}" srcOrd="0" destOrd="0" presId="urn:microsoft.com/office/officeart/2018/2/layout/IconCircleList"/>
    <dgm:cxn modelId="{3F7C00C3-959D-4C43-B6D6-6581862C72B8}" type="presOf" srcId="{443F2959-18A2-4A82-BC54-412A89077ED4}" destId="{FDFE6663-1641-4B0A-9EDD-3F11525F0B41}" srcOrd="0" destOrd="0" presId="urn:microsoft.com/office/officeart/2018/2/layout/IconCircleList"/>
    <dgm:cxn modelId="{93D9E8CE-0F06-4050-824B-08474E920E65}" srcId="{D90716DA-F980-4BF3-8A24-2DD158FD75EC}" destId="{2EE561B2-A360-4733-BAE0-442FD279AA34}" srcOrd="4" destOrd="0" parTransId="{3029EBE3-100A-4AF9-B96D-9C386B462502}" sibTransId="{41D26D4B-15CB-4A3E-B2EA-D665F9BBC9C3}"/>
    <dgm:cxn modelId="{6F22E3D0-5880-4372-A39C-513F8F6F55E6}" type="presOf" srcId="{E385BDBB-1157-4D44-895F-3AB73E4390A3}" destId="{7B77E3F7-A930-4139-B025-96E4092A1DC4}" srcOrd="0" destOrd="0" presId="urn:microsoft.com/office/officeart/2018/2/layout/IconCircleList"/>
    <dgm:cxn modelId="{0C6392EB-0511-4C5F-9CEA-84D7E5200297}" type="presOf" srcId="{41D26D4B-15CB-4A3E-B2EA-D665F9BBC9C3}" destId="{D8726C43-7DB8-4801-89BE-A2124C56F957}" srcOrd="0" destOrd="0" presId="urn:microsoft.com/office/officeart/2018/2/layout/IconCircleList"/>
    <dgm:cxn modelId="{B8D391ED-3C38-42ED-85FD-743FBA1163CD}" srcId="{D90716DA-F980-4BF3-8A24-2DD158FD75EC}" destId="{0B257D4C-B98F-4432-BB81-0AB745B8AC1C}" srcOrd="2" destOrd="0" parTransId="{DA22A619-7A2A-4ED4-BE73-09F7CEF6880B}" sibTransId="{6BDBC9E6-DAC9-4A44-9BAD-A55D5BE74F60}"/>
    <dgm:cxn modelId="{185C98F4-36CF-45C9-B549-6AFF816AE9BB}" type="presOf" srcId="{861AB065-3141-4866-A850-89E17663DF98}" destId="{CE44B4CF-717B-4C56-8E92-A6F2BC49E192}" srcOrd="0" destOrd="0" presId="urn:microsoft.com/office/officeart/2018/2/layout/IconCircleList"/>
    <dgm:cxn modelId="{4B79F4F6-98CE-462B-AEBC-338C5068710B}" type="presOf" srcId="{2EE561B2-A360-4733-BAE0-442FD279AA34}" destId="{0B03DE99-07FE-4409-8BFE-D1A14A31AF7E}" srcOrd="0" destOrd="0" presId="urn:microsoft.com/office/officeart/2018/2/layout/IconCircleList"/>
    <dgm:cxn modelId="{5BB6D2FD-30D9-455F-B421-AE52403FCD91}" srcId="{D90716DA-F980-4BF3-8A24-2DD158FD75EC}" destId="{BFEE739C-90DC-4BA3-BDB4-A12E802EFFC7}" srcOrd="1" destOrd="0" parTransId="{EBDEC591-117C-455B-88C3-D552A3C4F83E}" sibTransId="{93FEC340-69DF-4911-A725-A14480B40F66}"/>
    <dgm:cxn modelId="{0603B920-8FB2-4593-81C1-E7A7ACB5A86E}" type="presParOf" srcId="{BF58EE53-CD36-4553-AFD0-CDDEC5B2266E}" destId="{78E4C882-9926-410E-907D-4B6D1CB7A607}" srcOrd="0" destOrd="0" presId="urn:microsoft.com/office/officeart/2018/2/layout/IconCircleList"/>
    <dgm:cxn modelId="{D37ABF13-1C1B-45B1-8673-1E825EF00CB7}" type="presParOf" srcId="{78E4C882-9926-410E-907D-4B6D1CB7A607}" destId="{106407D5-91F2-43C5-85DE-B55171BC1A71}" srcOrd="0" destOrd="0" presId="urn:microsoft.com/office/officeart/2018/2/layout/IconCircleList"/>
    <dgm:cxn modelId="{07FACB71-BD98-4AC0-84D2-B6291EAA3668}" type="presParOf" srcId="{106407D5-91F2-43C5-85DE-B55171BC1A71}" destId="{D0907990-88B3-4AF8-B923-7577F4B97963}" srcOrd="0" destOrd="0" presId="urn:microsoft.com/office/officeart/2018/2/layout/IconCircleList"/>
    <dgm:cxn modelId="{787D0378-C1ED-495A-B9D3-80E676F52FEB}" type="presParOf" srcId="{106407D5-91F2-43C5-85DE-B55171BC1A71}" destId="{8182DF16-1EF0-42B9-B284-6A4C93544910}" srcOrd="1" destOrd="0" presId="urn:microsoft.com/office/officeart/2018/2/layout/IconCircleList"/>
    <dgm:cxn modelId="{0BA6545B-F835-4134-97A2-F14CF2411B70}" type="presParOf" srcId="{106407D5-91F2-43C5-85DE-B55171BC1A71}" destId="{6C095E4B-8C92-46B9-99EF-3F67379CAFDF}" srcOrd="2" destOrd="0" presId="urn:microsoft.com/office/officeart/2018/2/layout/IconCircleList"/>
    <dgm:cxn modelId="{C6692191-6254-4E2A-99F2-A23622984BF8}" type="presParOf" srcId="{106407D5-91F2-43C5-85DE-B55171BC1A71}" destId="{7B77E3F7-A930-4139-B025-96E4092A1DC4}" srcOrd="3" destOrd="0" presId="urn:microsoft.com/office/officeart/2018/2/layout/IconCircleList"/>
    <dgm:cxn modelId="{62A36E33-CC65-4CA1-84C1-BF4B2BA542C0}" type="presParOf" srcId="{78E4C882-9926-410E-907D-4B6D1CB7A607}" destId="{B92E1A0A-BCC8-4FDB-AB8D-E90AB2F5BDBB}" srcOrd="1" destOrd="0" presId="urn:microsoft.com/office/officeart/2018/2/layout/IconCircleList"/>
    <dgm:cxn modelId="{977F95DF-9689-489C-B12E-9534F70A37F6}" type="presParOf" srcId="{78E4C882-9926-410E-907D-4B6D1CB7A607}" destId="{0614A170-A2E4-42FB-8CB1-19F2DF08F91D}" srcOrd="2" destOrd="0" presId="urn:microsoft.com/office/officeart/2018/2/layout/IconCircleList"/>
    <dgm:cxn modelId="{23D63E9E-6997-44AD-9965-BCB226C5BA1B}" type="presParOf" srcId="{0614A170-A2E4-42FB-8CB1-19F2DF08F91D}" destId="{EF33A86D-2A5A-43BE-904D-23CD80386810}" srcOrd="0" destOrd="0" presId="urn:microsoft.com/office/officeart/2018/2/layout/IconCircleList"/>
    <dgm:cxn modelId="{BCC0BAC5-6ACD-4332-8063-6C05CC2134B4}" type="presParOf" srcId="{0614A170-A2E4-42FB-8CB1-19F2DF08F91D}" destId="{6D7CE99C-659E-4913-BD3E-D8F159BDB596}" srcOrd="1" destOrd="0" presId="urn:microsoft.com/office/officeart/2018/2/layout/IconCircleList"/>
    <dgm:cxn modelId="{71A7EAA6-FF7E-4437-AFCB-2BB6B02D87D2}" type="presParOf" srcId="{0614A170-A2E4-42FB-8CB1-19F2DF08F91D}" destId="{9CF5EBFE-BAFA-4435-8EA8-6934DDEB0B43}" srcOrd="2" destOrd="0" presId="urn:microsoft.com/office/officeart/2018/2/layout/IconCircleList"/>
    <dgm:cxn modelId="{DD34A8D8-FF7F-482A-82AC-2C2012E622D5}" type="presParOf" srcId="{0614A170-A2E4-42FB-8CB1-19F2DF08F91D}" destId="{42095F65-2902-44E0-BF2C-2564350FA537}" srcOrd="3" destOrd="0" presId="urn:microsoft.com/office/officeart/2018/2/layout/IconCircleList"/>
    <dgm:cxn modelId="{6DCF8CC9-E265-4A85-A63A-18F178FE8581}" type="presParOf" srcId="{78E4C882-9926-410E-907D-4B6D1CB7A607}" destId="{BD74AA89-3964-40E6-A11F-CEAD1DF47642}" srcOrd="3" destOrd="0" presId="urn:microsoft.com/office/officeart/2018/2/layout/IconCircleList"/>
    <dgm:cxn modelId="{03CE3CCE-62DD-4B6F-83FA-3032D93BBB1D}" type="presParOf" srcId="{78E4C882-9926-410E-907D-4B6D1CB7A607}" destId="{601D0947-EA45-42F4-8B2F-EE97EEDB6DA9}" srcOrd="4" destOrd="0" presId="urn:microsoft.com/office/officeart/2018/2/layout/IconCircleList"/>
    <dgm:cxn modelId="{277E321C-11D5-4FCA-BF76-D32300512B84}" type="presParOf" srcId="{601D0947-EA45-42F4-8B2F-EE97EEDB6DA9}" destId="{516DBA47-3A8E-4092-BB66-E557FF1ED4C9}" srcOrd="0" destOrd="0" presId="urn:microsoft.com/office/officeart/2018/2/layout/IconCircleList"/>
    <dgm:cxn modelId="{663EF2FB-CADC-4CE2-8FBE-E33B5380FD60}" type="presParOf" srcId="{601D0947-EA45-42F4-8B2F-EE97EEDB6DA9}" destId="{03E613ED-1DAE-41EB-A18A-B2A9ED39F480}" srcOrd="1" destOrd="0" presId="urn:microsoft.com/office/officeart/2018/2/layout/IconCircleList"/>
    <dgm:cxn modelId="{CE6D7521-C94A-431B-A142-90008629AD36}" type="presParOf" srcId="{601D0947-EA45-42F4-8B2F-EE97EEDB6DA9}" destId="{F45EFEA8-4C70-4CFC-82C8-C98205F5E7BA}" srcOrd="2" destOrd="0" presId="urn:microsoft.com/office/officeart/2018/2/layout/IconCircleList"/>
    <dgm:cxn modelId="{13620617-CB80-4297-9CCA-88A0D86FCED8}" type="presParOf" srcId="{601D0947-EA45-42F4-8B2F-EE97EEDB6DA9}" destId="{EDF26B9F-0ABF-43E9-9B0F-2048E36E2400}" srcOrd="3" destOrd="0" presId="urn:microsoft.com/office/officeart/2018/2/layout/IconCircleList"/>
    <dgm:cxn modelId="{776FC664-B48A-4634-87F9-B399763B9DE8}" type="presParOf" srcId="{78E4C882-9926-410E-907D-4B6D1CB7A607}" destId="{3892C33B-E9DF-4F33-9E6B-6A9D4226D996}" srcOrd="5" destOrd="0" presId="urn:microsoft.com/office/officeart/2018/2/layout/IconCircleList"/>
    <dgm:cxn modelId="{D2D84FD0-1B77-43A7-89E4-8F4F187A7BE5}" type="presParOf" srcId="{78E4C882-9926-410E-907D-4B6D1CB7A607}" destId="{D23448A2-D792-4851-834E-AEE60E6CA735}" srcOrd="6" destOrd="0" presId="urn:microsoft.com/office/officeart/2018/2/layout/IconCircleList"/>
    <dgm:cxn modelId="{D3C24CB0-A3A0-4085-87A2-1C83C2DCCF6C}" type="presParOf" srcId="{D23448A2-D792-4851-834E-AEE60E6CA735}" destId="{199DC8BC-6899-4E3E-8450-B9595979FED9}" srcOrd="0" destOrd="0" presId="urn:microsoft.com/office/officeart/2018/2/layout/IconCircleList"/>
    <dgm:cxn modelId="{9B65A82D-9F81-4560-97A0-C271053CB1A2}" type="presParOf" srcId="{D23448A2-D792-4851-834E-AEE60E6CA735}" destId="{8519E48A-CF8A-4656-8B06-FE5325789CB5}" srcOrd="1" destOrd="0" presId="urn:microsoft.com/office/officeart/2018/2/layout/IconCircleList"/>
    <dgm:cxn modelId="{BBD5B14B-19B2-4FEB-8AE1-6C3A4EBC673C}" type="presParOf" srcId="{D23448A2-D792-4851-834E-AEE60E6CA735}" destId="{76E3A51A-FC66-4437-9BD2-E1C768E3784F}" srcOrd="2" destOrd="0" presId="urn:microsoft.com/office/officeart/2018/2/layout/IconCircleList"/>
    <dgm:cxn modelId="{4D6E51F6-2753-44B9-903C-76BE239763CF}" type="presParOf" srcId="{D23448A2-D792-4851-834E-AEE60E6CA735}" destId="{24354B88-7288-4D05-938E-888891CC6C8A}" srcOrd="3" destOrd="0" presId="urn:microsoft.com/office/officeart/2018/2/layout/IconCircleList"/>
    <dgm:cxn modelId="{703028F7-9980-484A-AB2B-BA304B4727AE}" type="presParOf" srcId="{78E4C882-9926-410E-907D-4B6D1CB7A607}" destId="{FDFE6663-1641-4B0A-9EDD-3F11525F0B41}" srcOrd="7" destOrd="0" presId="urn:microsoft.com/office/officeart/2018/2/layout/IconCircleList"/>
    <dgm:cxn modelId="{58054D73-1930-4DA1-A12B-EDCA6BD9FB1D}" type="presParOf" srcId="{78E4C882-9926-410E-907D-4B6D1CB7A607}" destId="{A7965B24-F726-4F36-94CF-634112FC5890}" srcOrd="8" destOrd="0" presId="urn:microsoft.com/office/officeart/2018/2/layout/IconCircleList"/>
    <dgm:cxn modelId="{D13A8423-E856-417E-AE72-5BCCE40D14AA}" type="presParOf" srcId="{A7965B24-F726-4F36-94CF-634112FC5890}" destId="{1EEA3C3F-4B04-406D-AD88-D73AD338E3BF}" srcOrd="0" destOrd="0" presId="urn:microsoft.com/office/officeart/2018/2/layout/IconCircleList"/>
    <dgm:cxn modelId="{41ED84EF-F38D-4F73-92A1-E75A9F440330}" type="presParOf" srcId="{A7965B24-F726-4F36-94CF-634112FC5890}" destId="{4587AC54-2B1B-4C5A-8AA1-5DC928B55018}" srcOrd="1" destOrd="0" presId="urn:microsoft.com/office/officeart/2018/2/layout/IconCircleList"/>
    <dgm:cxn modelId="{F64188AB-488D-4840-A832-07F698CB19B6}" type="presParOf" srcId="{A7965B24-F726-4F36-94CF-634112FC5890}" destId="{DD5EA38F-C5BD-4B0D-B1E0-625E29FD9340}" srcOrd="2" destOrd="0" presId="urn:microsoft.com/office/officeart/2018/2/layout/IconCircleList"/>
    <dgm:cxn modelId="{D3FFE921-0368-4D82-B245-B955B919D4A6}" type="presParOf" srcId="{A7965B24-F726-4F36-94CF-634112FC5890}" destId="{0B03DE99-07FE-4409-8BFE-D1A14A31AF7E}" srcOrd="3" destOrd="0" presId="urn:microsoft.com/office/officeart/2018/2/layout/IconCircleList"/>
    <dgm:cxn modelId="{6A593606-ADE2-41FC-AD08-BA0D6FF13995}" type="presParOf" srcId="{78E4C882-9926-410E-907D-4B6D1CB7A607}" destId="{D8726C43-7DB8-4801-89BE-A2124C56F957}" srcOrd="9" destOrd="0" presId="urn:microsoft.com/office/officeart/2018/2/layout/IconCircleList"/>
    <dgm:cxn modelId="{C3A80671-EE04-4A2F-8CB4-43C76CF63903}" type="presParOf" srcId="{78E4C882-9926-410E-907D-4B6D1CB7A607}" destId="{5D1E1A43-B3D2-4768-AC3B-D9E0D197D2AE}" srcOrd="10" destOrd="0" presId="urn:microsoft.com/office/officeart/2018/2/layout/IconCircleList"/>
    <dgm:cxn modelId="{AA52E062-7F23-4713-A1FF-6930261863AC}" type="presParOf" srcId="{5D1E1A43-B3D2-4768-AC3B-D9E0D197D2AE}" destId="{10B29CC2-D800-42AA-BD5A-FACC0199745A}" srcOrd="0" destOrd="0" presId="urn:microsoft.com/office/officeart/2018/2/layout/IconCircleList"/>
    <dgm:cxn modelId="{ED0317EC-F302-46AE-ABB4-E02305C5B18C}" type="presParOf" srcId="{5D1E1A43-B3D2-4768-AC3B-D9E0D197D2AE}" destId="{61C61824-3E59-431F-8BD7-A4CE605E092D}" srcOrd="1" destOrd="0" presId="urn:microsoft.com/office/officeart/2018/2/layout/IconCircleList"/>
    <dgm:cxn modelId="{ED077A5B-D9E2-4170-920F-09BEF8659E71}" type="presParOf" srcId="{5D1E1A43-B3D2-4768-AC3B-D9E0D197D2AE}" destId="{3D79EBD1-02CD-4422-9458-58647C3944EB}" srcOrd="2" destOrd="0" presId="urn:microsoft.com/office/officeart/2018/2/layout/IconCircleList"/>
    <dgm:cxn modelId="{D7A7280C-9941-4722-B7C2-641782B017E1}" type="presParOf" srcId="{5D1E1A43-B3D2-4768-AC3B-D9E0D197D2AE}" destId="{CE44B4CF-717B-4C56-8E92-A6F2BC49E192}" srcOrd="3" destOrd="0" presId="urn:microsoft.com/office/officeart/2018/2/layout/IconCircleList"/>
    <dgm:cxn modelId="{C7C8C6F0-BBE9-458F-AC52-AA7A2FF62C0A}" type="presParOf" srcId="{78E4C882-9926-410E-907D-4B6D1CB7A607}" destId="{806B4DD5-114C-4FDC-9496-E518F176B876}" srcOrd="11" destOrd="0" presId="urn:microsoft.com/office/officeart/2018/2/layout/IconCircleList"/>
    <dgm:cxn modelId="{43DC0256-5773-4153-A780-F3148F3178A5}" type="presParOf" srcId="{78E4C882-9926-410E-907D-4B6D1CB7A607}" destId="{EC77918D-A04E-4473-9EE9-F65819AA9CC5}" srcOrd="12" destOrd="0" presId="urn:microsoft.com/office/officeart/2018/2/layout/IconCircleList"/>
    <dgm:cxn modelId="{E159F81A-4794-4FFE-8223-F48292C1D622}" type="presParOf" srcId="{EC77918D-A04E-4473-9EE9-F65819AA9CC5}" destId="{7A37D14A-FC43-4012-8883-528FA7FE01D9}" srcOrd="0" destOrd="0" presId="urn:microsoft.com/office/officeart/2018/2/layout/IconCircleList"/>
    <dgm:cxn modelId="{E4E20AFA-A6FD-4472-B3D4-177239E11E96}" type="presParOf" srcId="{EC77918D-A04E-4473-9EE9-F65819AA9CC5}" destId="{8AAFA08D-4EAC-4195-B7ED-258AB8BA8A1B}" srcOrd="1" destOrd="0" presId="urn:microsoft.com/office/officeart/2018/2/layout/IconCircleList"/>
    <dgm:cxn modelId="{F181707B-9AF0-417D-A999-0CAD2D8EA8A9}" type="presParOf" srcId="{EC77918D-A04E-4473-9EE9-F65819AA9CC5}" destId="{9266AA69-C907-4643-9ECC-87492A97CFF4}" srcOrd="2" destOrd="0" presId="urn:microsoft.com/office/officeart/2018/2/layout/IconCircleList"/>
    <dgm:cxn modelId="{7BBF4090-C5C1-4D7D-BBC2-08516F6D6C88}" type="presParOf" srcId="{EC77918D-A04E-4473-9EE9-F65819AA9CC5}" destId="{B8FEB3FA-FCA0-41BB-B6A7-70A7190AAB9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55359-4F4A-4965-8F48-CD2D38819AC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CC7AFF5-296B-4B87-83D0-8F17E952088F}">
      <dgm:prSet/>
      <dgm:spPr/>
      <dgm:t>
        <a:bodyPr/>
        <a:lstStyle/>
        <a:p>
          <a:pPr>
            <a:lnSpc>
              <a:spcPct val="100000"/>
            </a:lnSpc>
          </a:pPr>
          <a:r>
            <a:rPr lang="en-US" dirty="0"/>
            <a:t>We will place the order as a school to get a reduced price. There are books aimed at achieving the expected standard and books aimed at achieving the greater depth standard.</a:t>
          </a:r>
        </a:p>
      </dgm:t>
    </dgm:pt>
    <dgm:pt modelId="{584B3CAE-3644-48E4-8B1F-0F0DA75FF035}" type="parTrans" cxnId="{963FD051-FED0-491E-8FBE-C5BC8777874A}">
      <dgm:prSet/>
      <dgm:spPr/>
      <dgm:t>
        <a:bodyPr/>
        <a:lstStyle/>
        <a:p>
          <a:endParaRPr lang="en-US"/>
        </a:p>
      </dgm:t>
    </dgm:pt>
    <dgm:pt modelId="{90A7004E-7DAF-41F6-B3D0-4633D34B872C}" type="sibTrans" cxnId="{963FD051-FED0-491E-8FBE-C5BC8777874A}">
      <dgm:prSet/>
      <dgm:spPr/>
      <dgm:t>
        <a:bodyPr/>
        <a:lstStyle/>
        <a:p>
          <a:endParaRPr lang="en-US"/>
        </a:p>
      </dgm:t>
    </dgm:pt>
    <dgm:pt modelId="{D7F160B2-21D4-48D6-A359-4EF4C3BD78D4}">
      <dgm:prSet/>
      <dgm:spPr/>
      <dgm:t>
        <a:bodyPr/>
        <a:lstStyle/>
        <a:p>
          <a:pPr>
            <a:lnSpc>
              <a:spcPct val="100000"/>
            </a:lnSpc>
          </a:pPr>
          <a:r>
            <a:rPr lang="en-US" dirty="0"/>
            <a:t>Deadline will be 6</a:t>
          </a:r>
          <a:r>
            <a:rPr lang="en-US" baseline="30000" dirty="0"/>
            <a:t>th</a:t>
          </a:r>
          <a:r>
            <a:rPr lang="en-US" dirty="0"/>
            <a:t> October ready for the order to be placed. We will send communication later week with the recommendation for your child. </a:t>
          </a:r>
        </a:p>
      </dgm:t>
    </dgm:pt>
    <dgm:pt modelId="{3D4F1D1A-4810-4608-88D4-1C9A7C642AE9}" type="parTrans" cxnId="{EE2D64BB-C4AC-4F4D-95BB-99AB73D41AC2}">
      <dgm:prSet/>
      <dgm:spPr/>
      <dgm:t>
        <a:bodyPr/>
        <a:lstStyle/>
        <a:p>
          <a:endParaRPr lang="en-US"/>
        </a:p>
      </dgm:t>
    </dgm:pt>
    <dgm:pt modelId="{B7200F10-D8C5-4C98-8F33-9B84616D8227}" type="sibTrans" cxnId="{EE2D64BB-C4AC-4F4D-95BB-99AB73D41AC2}">
      <dgm:prSet/>
      <dgm:spPr/>
      <dgm:t>
        <a:bodyPr/>
        <a:lstStyle/>
        <a:p>
          <a:endParaRPr lang="en-US"/>
        </a:p>
      </dgm:t>
    </dgm:pt>
    <dgm:pt modelId="{FAF29203-97C9-45A8-9CAD-2CF947205175}" type="pres">
      <dgm:prSet presAssocID="{84955359-4F4A-4965-8F48-CD2D38819ACA}" presName="root" presStyleCnt="0">
        <dgm:presLayoutVars>
          <dgm:dir/>
          <dgm:resizeHandles val="exact"/>
        </dgm:presLayoutVars>
      </dgm:prSet>
      <dgm:spPr/>
    </dgm:pt>
    <dgm:pt modelId="{740F72F2-6FB2-448B-A708-25135A72B245}" type="pres">
      <dgm:prSet presAssocID="{0CC7AFF5-296B-4B87-83D0-8F17E952088F}" presName="compNode" presStyleCnt="0"/>
      <dgm:spPr/>
    </dgm:pt>
    <dgm:pt modelId="{27CAF5B0-FD23-4402-B59E-65B07AF248F7}" type="pres">
      <dgm:prSet presAssocID="{0CC7AFF5-296B-4B87-83D0-8F17E95208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4E239F31-5EED-4207-893C-EB27B076C1BC}" type="pres">
      <dgm:prSet presAssocID="{0CC7AFF5-296B-4B87-83D0-8F17E952088F}" presName="spaceRect" presStyleCnt="0"/>
      <dgm:spPr/>
    </dgm:pt>
    <dgm:pt modelId="{2C27F772-16FC-4BC4-BE40-5BBABAD9FA6E}" type="pres">
      <dgm:prSet presAssocID="{0CC7AFF5-296B-4B87-83D0-8F17E952088F}" presName="textRect" presStyleLbl="revTx" presStyleIdx="0" presStyleCnt="2">
        <dgm:presLayoutVars>
          <dgm:chMax val="1"/>
          <dgm:chPref val="1"/>
        </dgm:presLayoutVars>
      </dgm:prSet>
      <dgm:spPr/>
    </dgm:pt>
    <dgm:pt modelId="{44430282-6873-4644-B0FB-6FBB9BAE3996}" type="pres">
      <dgm:prSet presAssocID="{90A7004E-7DAF-41F6-B3D0-4633D34B872C}" presName="sibTrans" presStyleCnt="0"/>
      <dgm:spPr/>
    </dgm:pt>
    <dgm:pt modelId="{EC3A9D0B-7B85-4C94-BCCC-87AA6FDE7C8F}" type="pres">
      <dgm:prSet presAssocID="{D7F160B2-21D4-48D6-A359-4EF4C3BD78D4}" presName="compNode" presStyleCnt="0"/>
      <dgm:spPr/>
    </dgm:pt>
    <dgm:pt modelId="{24B1367D-C60E-4EB2-AE93-3FE41AE4401B}" type="pres">
      <dgm:prSet presAssocID="{D7F160B2-21D4-48D6-A359-4EF4C3BD78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ild with Balloon"/>
        </a:ext>
      </dgm:extLst>
    </dgm:pt>
    <dgm:pt modelId="{5F467932-5DDA-4403-BDE6-59BE232ADCB5}" type="pres">
      <dgm:prSet presAssocID="{D7F160B2-21D4-48D6-A359-4EF4C3BD78D4}" presName="spaceRect" presStyleCnt="0"/>
      <dgm:spPr/>
    </dgm:pt>
    <dgm:pt modelId="{D4894256-68AA-4A6D-BBB6-34B4863E0A08}" type="pres">
      <dgm:prSet presAssocID="{D7F160B2-21D4-48D6-A359-4EF4C3BD78D4}" presName="textRect" presStyleLbl="revTx" presStyleIdx="1" presStyleCnt="2">
        <dgm:presLayoutVars>
          <dgm:chMax val="1"/>
          <dgm:chPref val="1"/>
        </dgm:presLayoutVars>
      </dgm:prSet>
      <dgm:spPr/>
    </dgm:pt>
  </dgm:ptLst>
  <dgm:cxnLst>
    <dgm:cxn modelId="{6C7FB948-7F27-46B2-8276-1ABB482D2AFC}" type="presOf" srcId="{0CC7AFF5-296B-4B87-83D0-8F17E952088F}" destId="{2C27F772-16FC-4BC4-BE40-5BBABAD9FA6E}" srcOrd="0" destOrd="0" presId="urn:microsoft.com/office/officeart/2018/2/layout/IconLabelList"/>
    <dgm:cxn modelId="{963FD051-FED0-491E-8FBE-C5BC8777874A}" srcId="{84955359-4F4A-4965-8F48-CD2D38819ACA}" destId="{0CC7AFF5-296B-4B87-83D0-8F17E952088F}" srcOrd="0" destOrd="0" parTransId="{584B3CAE-3644-48E4-8B1F-0F0DA75FF035}" sibTransId="{90A7004E-7DAF-41F6-B3D0-4633D34B872C}"/>
    <dgm:cxn modelId="{2F94C374-B9F6-4DEB-B78F-71AB27105F52}" type="presOf" srcId="{84955359-4F4A-4965-8F48-CD2D38819ACA}" destId="{FAF29203-97C9-45A8-9CAD-2CF947205175}" srcOrd="0" destOrd="0" presId="urn:microsoft.com/office/officeart/2018/2/layout/IconLabelList"/>
    <dgm:cxn modelId="{E4A5218B-E0E5-4F40-8861-09B638FE4E4D}" type="presOf" srcId="{D7F160B2-21D4-48D6-A359-4EF4C3BD78D4}" destId="{D4894256-68AA-4A6D-BBB6-34B4863E0A08}" srcOrd="0" destOrd="0" presId="urn:microsoft.com/office/officeart/2018/2/layout/IconLabelList"/>
    <dgm:cxn modelId="{EE2D64BB-C4AC-4F4D-95BB-99AB73D41AC2}" srcId="{84955359-4F4A-4965-8F48-CD2D38819ACA}" destId="{D7F160B2-21D4-48D6-A359-4EF4C3BD78D4}" srcOrd="1" destOrd="0" parTransId="{3D4F1D1A-4810-4608-88D4-1C9A7C642AE9}" sibTransId="{B7200F10-D8C5-4C98-8F33-9B84616D8227}"/>
    <dgm:cxn modelId="{2F885278-778F-487A-9CF1-B5BE36005B73}" type="presParOf" srcId="{FAF29203-97C9-45A8-9CAD-2CF947205175}" destId="{740F72F2-6FB2-448B-A708-25135A72B245}" srcOrd="0" destOrd="0" presId="urn:microsoft.com/office/officeart/2018/2/layout/IconLabelList"/>
    <dgm:cxn modelId="{FA4CFFA1-E6B3-432F-AF2C-1E40F1B42743}" type="presParOf" srcId="{740F72F2-6FB2-448B-A708-25135A72B245}" destId="{27CAF5B0-FD23-4402-B59E-65B07AF248F7}" srcOrd="0" destOrd="0" presId="urn:microsoft.com/office/officeart/2018/2/layout/IconLabelList"/>
    <dgm:cxn modelId="{35E24C3B-0BE9-456C-AD54-BC4BECD5EAA8}" type="presParOf" srcId="{740F72F2-6FB2-448B-A708-25135A72B245}" destId="{4E239F31-5EED-4207-893C-EB27B076C1BC}" srcOrd="1" destOrd="0" presId="urn:microsoft.com/office/officeart/2018/2/layout/IconLabelList"/>
    <dgm:cxn modelId="{0FB48E7E-CDA5-427F-9273-FED434CE27B2}" type="presParOf" srcId="{740F72F2-6FB2-448B-A708-25135A72B245}" destId="{2C27F772-16FC-4BC4-BE40-5BBABAD9FA6E}" srcOrd="2" destOrd="0" presId="urn:microsoft.com/office/officeart/2018/2/layout/IconLabelList"/>
    <dgm:cxn modelId="{57F6FE19-86E7-414E-A0ED-83A0F753BC71}" type="presParOf" srcId="{FAF29203-97C9-45A8-9CAD-2CF947205175}" destId="{44430282-6873-4644-B0FB-6FBB9BAE3996}" srcOrd="1" destOrd="0" presId="urn:microsoft.com/office/officeart/2018/2/layout/IconLabelList"/>
    <dgm:cxn modelId="{4C500389-5804-4817-9E69-6BC30BB4F711}" type="presParOf" srcId="{FAF29203-97C9-45A8-9CAD-2CF947205175}" destId="{EC3A9D0B-7B85-4C94-BCCC-87AA6FDE7C8F}" srcOrd="2" destOrd="0" presId="urn:microsoft.com/office/officeart/2018/2/layout/IconLabelList"/>
    <dgm:cxn modelId="{2AE01283-DA7A-419E-ADFA-0C0897676D4D}" type="presParOf" srcId="{EC3A9D0B-7B85-4C94-BCCC-87AA6FDE7C8F}" destId="{24B1367D-C60E-4EB2-AE93-3FE41AE4401B}" srcOrd="0" destOrd="0" presId="urn:microsoft.com/office/officeart/2018/2/layout/IconLabelList"/>
    <dgm:cxn modelId="{337E4EE6-7124-47CD-8420-DE1192650116}" type="presParOf" srcId="{EC3A9D0B-7B85-4C94-BCCC-87AA6FDE7C8F}" destId="{5F467932-5DDA-4403-BDE6-59BE232ADCB5}" srcOrd="1" destOrd="0" presId="urn:microsoft.com/office/officeart/2018/2/layout/IconLabelList"/>
    <dgm:cxn modelId="{6DF92C68-E265-4EB7-AA82-8DC36641AD01}" type="presParOf" srcId="{EC3A9D0B-7B85-4C94-BCCC-87AA6FDE7C8F}" destId="{D4894256-68AA-4A6D-BBB6-34B4863E0A0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07990-88B3-4AF8-B923-7577F4B97963}">
      <dsp:nvSpPr>
        <dsp:cNvPr id="0" name=""/>
        <dsp:cNvSpPr/>
      </dsp:nvSpPr>
      <dsp:spPr>
        <a:xfrm>
          <a:off x="214919" y="225700"/>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2DF16-1EF0-42B9-B284-6A4C93544910}">
      <dsp:nvSpPr>
        <dsp:cNvPr id="0" name=""/>
        <dsp:cNvSpPr/>
      </dsp:nvSpPr>
      <dsp:spPr>
        <a:xfrm>
          <a:off x="341927" y="352708"/>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7E3F7-A930-4139-B025-96E4092A1DC4}">
      <dsp:nvSpPr>
        <dsp:cNvPr id="0" name=""/>
        <dsp:cNvSpPr/>
      </dsp:nvSpPr>
      <dsp:spPr>
        <a:xfrm>
          <a:off x="949320" y="22570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Encourage a love of reading</a:t>
          </a:r>
        </a:p>
      </dsp:txBody>
      <dsp:txXfrm>
        <a:off x="949320" y="225700"/>
        <a:ext cx="1425599" cy="604800"/>
      </dsp:txXfrm>
    </dsp:sp>
    <dsp:sp modelId="{EF33A86D-2A5A-43BE-904D-23CD80386810}">
      <dsp:nvSpPr>
        <dsp:cNvPr id="0" name=""/>
        <dsp:cNvSpPr/>
      </dsp:nvSpPr>
      <dsp:spPr>
        <a:xfrm>
          <a:off x="2623320" y="225700"/>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CE99C-659E-4913-BD3E-D8F159BDB596}">
      <dsp:nvSpPr>
        <dsp:cNvPr id="0" name=""/>
        <dsp:cNvSpPr/>
      </dsp:nvSpPr>
      <dsp:spPr>
        <a:xfrm>
          <a:off x="2750328" y="352708"/>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95F65-2902-44E0-BF2C-2564350FA537}">
      <dsp:nvSpPr>
        <dsp:cNvPr id="0" name=""/>
        <dsp:cNvSpPr/>
      </dsp:nvSpPr>
      <dsp:spPr>
        <a:xfrm>
          <a:off x="3357720" y="22570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Enjoy stories together </a:t>
          </a:r>
        </a:p>
      </dsp:txBody>
      <dsp:txXfrm>
        <a:off x="3357720" y="225700"/>
        <a:ext cx="1425599" cy="604800"/>
      </dsp:txXfrm>
    </dsp:sp>
    <dsp:sp modelId="{516DBA47-3A8E-4092-BB66-E557FF1ED4C9}">
      <dsp:nvSpPr>
        <dsp:cNvPr id="0" name=""/>
        <dsp:cNvSpPr/>
      </dsp:nvSpPr>
      <dsp:spPr>
        <a:xfrm>
          <a:off x="5031720" y="225700"/>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613ED-1DAE-41EB-A18A-B2A9ED39F480}">
      <dsp:nvSpPr>
        <dsp:cNvPr id="0" name=""/>
        <dsp:cNvSpPr/>
      </dsp:nvSpPr>
      <dsp:spPr>
        <a:xfrm>
          <a:off x="5158728" y="352708"/>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26B9F-0ABF-43E9-9B0F-2048E36E2400}">
      <dsp:nvSpPr>
        <dsp:cNvPr id="0" name=""/>
        <dsp:cNvSpPr/>
      </dsp:nvSpPr>
      <dsp:spPr>
        <a:xfrm>
          <a:off x="5766120" y="22570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Read a little at a time but often</a:t>
          </a:r>
        </a:p>
      </dsp:txBody>
      <dsp:txXfrm>
        <a:off x="5766120" y="225700"/>
        <a:ext cx="1425599" cy="604800"/>
      </dsp:txXfrm>
    </dsp:sp>
    <dsp:sp modelId="{199DC8BC-6899-4E3E-8450-B9595979FED9}">
      <dsp:nvSpPr>
        <dsp:cNvPr id="0" name=""/>
        <dsp:cNvSpPr/>
      </dsp:nvSpPr>
      <dsp:spPr>
        <a:xfrm>
          <a:off x="214919" y="1414115"/>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9E48A-CF8A-4656-8B06-FE5325789CB5}">
      <dsp:nvSpPr>
        <dsp:cNvPr id="0" name=""/>
        <dsp:cNvSpPr/>
      </dsp:nvSpPr>
      <dsp:spPr>
        <a:xfrm>
          <a:off x="341928" y="1541123"/>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54B88-7288-4D05-938E-888891CC6C8A}">
      <dsp:nvSpPr>
        <dsp:cNvPr id="0" name=""/>
        <dsp:cNvSpPr/>
      </dsp:nvSpPr>
      <dsp:spPr>
        <a:xfrm>
          <a:off x="949320" y="141411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Talk about the story before, during and afterwards- discuss the plot, characters, their feelings and actions, how it makes you feel, predict what will happen and form opinions. </a:t>
          </a:r>
        </a:p>
      </dsp:txBody>
      <dsp:txXfrm>
        <a:off x="949320" y="1414115"/>
        <a:ext cx="1425599" cy="604800"/>
      </dsp:txXfrm>
    </dsp:sp>
    <dsp:sp modelId="{1EEA3C3F-4B04-406D-AD88-D73AD338E3BF}">
      <dsp:nvSpPr>
        <dsp:cNvPr id="0" name=""/>
        <dsp:cNvSpPr/>
      </dsp:nvSpPr>
      <dsp:spPr>
        <a:xfrm>
          <a:off x="2623320" y="1414115"/>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7AC54-2B1B-4C5A-8AA1-5DC928B55018}">
      <dsp:nvSpPr>
        <dsp:cNvPr id="0" name=""/>
        <dsp:cNvSpPr/>
      </dsp:nvSpPr>
      <dsp:spPr>
        <a:xfrm>
          <a:off x="2750328" y="1541123"/>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3DE99-07FE-4409-8BFE-D1A14A31AF7E}">
      <dsp:nvSpPr>
        <dsp:cNvPr id="0" name=""/>
        <dsp:cNvSpPr/>
      </dsp:nvSpPr>
      <dsp:spPr>
        <a:xfrm>
          <a:off x="3357720" y="141411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Look up definitions of unknown words </a:t>
          </a:r>
        </a:p>
      </dsp:txBody>
      <dsp:txXfrm>
        <a:off x="3357720" y="1414115"/>
        <a:ext cx="1425599" cy="604800"/>
      </dsp:txXfrm>
    </dsp:sp>
    <dsp:sp modelId="{10B29CC2-D800-42AA-BD5A-FACC0199745A}">
      <dsp:nvSpPr>
        <dsp:cNvPr id="0" name=""/>
        <dsp:cNvSpPr/>
      </dsp:nvSpPr>
      <dsp:spPr>
        <a:xfrm>
          <a:off x="5031720" y="1414115"/>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61824-3E59-431F-8BD7-A4CE605E092D}">
      <dsp:nvSpPr>
        <dsp:cNvPr id="0" name=""/>
        <dsp:cNvSpPr/>
      </dsp:nvSpPr>
      <dsp:spPr>
        <a:xfrm>
          <a:off x="5158728" y="1541123"/>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4B4CF-717B-4C56-8E92-A6F2BC49E192}">
      <dsp:nvSpPr>
        <dsp:cNvPr id="0" name=""/>
        <dsp:cNvSpPr/>
      </dsp:nvSpPr>
      <dsp:spPr>
        <a:xfrm>
          <a:off x="5766120" y="141411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All reading is valuable. Reading can include: fiction, non-fiction, poetry, newspapers, magazines, football </a:t>
          </a:r>
          <a:r>
            <a:rPr lang="en-US" sz="1200" kern="1200" dirty="0" err="1"/>
            <a:t>programmes</a:t>
          </a:r>
          <a:r>
            <a:rPr lang="en-US" sz="1200" kern="1200" dirty="0"/>
            <a:t> and TV guides </a:t>
          </a:r>
        </a:p>
      </dsp:txBody>
      <dsp:txXfrm>
        <a:off x="5766120" y="1414115"/>
        <a:ext cx="1425599" cy="604800"/>
      </dsp:txXfrm>
    </dsp:sp>
    <dsp:sp modelId="{7A37D14A-FC43-4012-8883-528FA7FE01D9}">
      <dsp:nvSpPr>
        <dsp:cNvPr id="0" name=""/>
        <dsp:cNvSpPr/>
      </dsp:nvSpPr>
      <dsp:spPr>
        <a:xfrm>
          <a:off x="214919" y="2602530"/>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FA08D-4EAC-4195-B7ED-258AB8BA8A1B}">
      <dsp:nvSpPr>
        <dsp:cNvPr id="0" name=""/>
        <dsp:cNvSpPr/>
      </dsp:nvSpPr>
      <dsp:spPr>
        <a:xfrm>
          <a:off x="341927" y="2729538"/>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EB3FA-FCA0-41BB-B6A7-70A7190AAB95}">
      <dsp:nvSpPr>
        <dsp:cNvPr id="0" name=""/>
        <dsp:cNvSpPr/>
      </dsp:nvSpPr>
      <dsp:spPr>
        <a:xfrm>
          <a:off x="949320" y="260253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Visit a library </a:t>
          </a:r>
        </a:p>
      </dsp:txBody>
      <dsp:txXfrm>
        <a:off x="949320" y="2602530"/>
        <a:ext cx="1425599" cy="60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F5B0-FD23-4402-B59E-65B07AF248F7}">
      <dsp:nvSpPr>
        <dsp:cNvPr id="0" name=""/>
        <dsp:cNvSpPr/>
      </dsp:nvSpPr>
      <dsp:spPr>
        <a:xfrm>
          <a:off x="1624356" y="22959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7F772-16FC-4BC4-BE40-5BBABAD9FA6E}">
      <dsp:nvSpPr>
        <dsp:cNvPr id="0" name=""/>
        <dsp:cNvSpPr/>
      </dsp:nvSpPr>
      <dsp:spPr>
        <a:xfrm>
          <a:off x="436356" y="264399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We will place the order as a school to get a reduced price. There are books aimed at achieving the expected standard and books aimed at achieving the greater depth standard.</a:t>
          </a:r>
        </a:p>
      </dsp:txBody>
      <dsp:txXfrm>
        <a:off x="436356" y="2643993"/>
        <a:ext cx="4320000" cy="720000"/>
      </dsp:txXfrm>
    </dsp:sp>
    <dsp:sp modelId="{24B1367D-C60E-4EB2-AE93-3FE41AE4401B}">
      <dsp:nvSpPr>
        <dsp:cNvPr id="0" name=""/>
        <dsp:cNvSpPr/>
      </dsp:nvSpPr>
      <dsp:spPr>
        <a:xfrm>
          <a:off x="6700356" y="22959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94256-68AA-4A6D-BBB6-34B4863E0A08}">
      <dsp:nvSpPr>
        <dsp:cNvPr id="0" name=""/>
        <dsp:cNvSpPr/>
      </dsp:nvSpPr>
      <dsp:spPr>
        <a:xfrm>
          <a:off x="5512356" y="264399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Deadline will be 6</a:t>
          </a:r>
          <a:r>
            <a:rPr lang="en-US" sz="1300" kern="1200" baseline="30000" dirty="0"/>
            <a:t>th</a:t>
          </a:r>
          <a:r>
            <a:rPr lang="en-US" sz="1300" kern="1200" dirty="0"/>
            <a:t> October ready for the order to be placed. We will send communication later week with the recommendation for your child. </a:t>
          </a:r>
        </a:p>
      </dsp:txBody>
      <dsp:txXfrm>
        <a:off x="5512356" y="264399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9/23/2025</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4531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4712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9/23/2025</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0167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9443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5136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627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669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1796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8948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201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9/23/2025</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253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9/23/2025</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481172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athsbot.com/primaryMenu"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crickweb.co.uk/ks2literacy.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Layout" Target="../diagrams/layout2.xml"/><Relationship Id="rId7" Type="http://schemas.openxmlformats.org/officeDocument/2006/relationships/image" Target="../media/image5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B6ED2-2B8C-87E8-6790-55ED5BC5B814}"/>
              </a:ext>
            </a:extLst>
          </p:cNvPr>
          <p:cNvSpPr>
            <a:spLocks noGrp="1"/>
          </p:cNvSpPr>
          <p:nvPr>
            <p:ph type="ctrTitle"/>
          </p:nvPr>
        </p:nvSpPr>
        <p:spPr>
          <a:xfrm>
            <a:off x="4703402" y="1841412"/>
            <a:ext cx="6406559" cy="2688020"/>
          </a:xfrm>
        </p:spPr>
        <p:txBody>
          <a:bodyPr>
            <a:normAutofit/>
          </a:bodyPr>
          <a:lstStyle/>
          <a:p>
            <a:pPr algn="l"/>
            <a:r>
              <a:rPr lang="en-GB" sz="6200" dirty="0">
                <a:solidFill>
                  <a:schemeClr val="bg1"/>
                </a:solidFill>
                <a:latin typeface="Calibri" panose="020F0502020204030204" pitchFamily="34" charset="0"/>
                <a:ea typeface="Calibri" panose="020F0502020204030204" pitchFamily="34" charset="0"/>
                <a:cs typeface="Calibri" panose="020F0502020204030204" pitchFamily="34" charset="0"/>
              </a:rPr>
              <a:t>Year 6 SATs Presentation for Parents </a:t>
            </a:r>
          </a:p>
        </p:txBody>
      </p:sp>
      <p:sp>
        <p:nvSpPr>
          <p:cNvPr id="3" name="Subtitle 2">
            <a:extLst>
              <a:ext uri="{FF2B5EF4-FFF2-40B4-BE49-F238E27FC236}">
                <a16:creationId xmlns:a16="http://schemas.microsoft.com/office/drawing/2014/main" id="{13E8826B-D0EA-E091-D134-B57AB617A081}"/>
              </a:ext>
            </a:extLst>
          </p:cNvPr>
          <p:cNvSpPr>
            <a:spLocks noGrp="1"/>
          </p:cNvSpPr>
          <p:nvPr>
            <p:ph type="subTitle" idx="1"/>
          </p:nvPr>
        </p:nvSpPr>
        <p:spPr>
          <a:xfrm>
            <a:off x="4703402" y="5206246"/>
            <a:ext cx="6433990" cy="1024128"/>
          </a:xfrm>
        </p:spPr>
        <p:txBody>
          <a:bodyPr>
            <a:normAutofit fontScale="85000" lnSpcReduction="20000"/>
          </a:bodyPr>
          <a:lstStyle/>
          <a:p>
            <a:pPr algn="l"/>
            <a:r>
              <a:rPr lang="en-GB" sz="3300" dirty="0">
                <a:solidFill>
                  <a:schemeClr val="tx1"/>
                </a:solidFill>
                <a:latin typeface="Calibri" panose="020F0502020204030204" pitchFamily="34" charset="0"/>
                <a:ea typeface="Calibri" panose="020F0502020204030204" pitchFamily="34" charset="0"/>
                <a:cs typeface="Calibri" panose="020F0502020204030204" pitchFamily="34" charset="0"/>
              </a:rPr>
              <a:t>Wednesday 24</a:t>
            </a:r>
            <a:r>
              <a:rPr lang="en-GB" sz="33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th</a:t>
            </a:r>
            <a:r>
              <a:rPr lang="en-GB" sz="3300" dirty="0">
                <a:solidFill>
                  <a:schemeClr val="tx1"/>
                </a:solidFill>
                <a:latin typeface="Calibri" panose="020F0502020204030204" pitchFamily="34" charset="0"/>
                <a:ea typeface="Calibri" panose="020F0502020204030204" pitchFamily="34" charset="0"/>
                <a:cs typeface="Calibri" panose="020F0502020204030204" pitchFamily="34" charset="0"/>
              </a:rPr>
              <a:t> September 2024</a:t>
            </a:r>
          </a:p>
          <a:p>
            <a:pPr algn="l"/>
            <a:r>
              <a:rPr lang="en-GB" sz="3300" dirty="0">
                <a:solidFill>
                  <a:schemeClr val="tx1"/>
                </a:solidFill>
                <a:latin typeface="Calibri" panose="020F0502020204030204" pitchFamily="34" charset="0"/>
                <a:ea typeface="Calibri" panose="020F0502020204030204" pitchFamily="34" charset="0"/>
                <a:cs typeface="Calibri" panose="020F0502020204030204" pitchFamily="34" charset="0"/>
              </a:rPr>
              <a:t>Thank you for attending this evening </a:t>
            </a:r>
            <a:r>
              <a:rPr lang="en-GB" sz="33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33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descr="A logo with text overlay&#10;&#10;Description automatically generated">
            <a:extLst>
              <a:ext uri="{FF2B5EF4-FFF2-40B4-BE49-F238E27FC236}">
                <a16:creationId xmlns:a16="http://schemas.microsoft.com/office/drawing/2014/main" id="{FAC17F4C-C3B3-BDAE-4363-DB4291A02D2A}"/>
              </a:ext>
            </a:extLst>
          </p:cNvPr>
          <p:cNvPicPr>
            <a:picLocks noChangeAspect="1"/>
          </p:cNvPicPr>
          <p:nvPr/>
        </p:nvPicPr>
        <p:blipFill>
          <a:blip r:embed="rId2"/>
          <a:stretch>
            <a:fillRect/>
          </a:stretch>
        </p:blipFill>
        <p:spPr>
          <a:xfrm>
            <a:off x="636005" y="1406887"/>
            <a:ext cx="2985358" cy="3425396"/>
          </a:xfrm>
          <a:prstGeom prst="rect">
            <a:avLst/>
          </a:prstGeom>
        </p:spPr>
      </p:pic>
    </p:spTree>
    <p:extLst>
      <p:ext uri="{BB962C8B-B14F-4D97-AF65-F5344CB8AC3E}">
        <p14:creationId xmlns:p14="http://schemas.microsoft.com/office/powerpoint/2010/main" val="188861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C90A7-2D55-546C-5261-F70DBC7756AA}"/>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dirty="0"/>
              <a:t>A child awarded a scaled score between 100-109 is judged to have the ‘national standard’ (ARE/EXS) in the area judged by the test. </a:t>
            </a:r>
          </a:p>
          <a:p>
            <a:pPr marL="457200" indent="-457200">
              <a:buFont typeface="Arial" panose="020B0604020202020204" pitchFamily="34" charset="0"/>
              <a:buChar char="•"/>
            </a:pPr>
            <a:r>
              <a:rPr lang="en-GB" dirty="0"/>
              <a:t>If a child’s score is 110 or above, they are working above the expected national standard (GDS). </a:t>
            </a:r>
          </a:p>
          <a:p>
            <a:pPr marL="457200" indent="-457200">
              <a:buFont typeface="Arial" panose="020B0604020202020204" pitchFamily="34" charset="0"/>
              <a:buChar char="•"/>
            </a:pPr>
            <a:r>
              <a:rPr lang="en-GB" dirty="0"/>
              <a:t>If a child’s score is between 80-99, they are judged to have not yet met the national standard and performed below the expectation for their age (working towards). </a:t>
            </a:r>
          </a:p>
        </p:txBody>
      </p:sp>
      <p:sp>
        <p:nvSpPr>
          <p:cNvPr id="2" name="Subtitle 2">
            <a:extLst>
              <a:ext uri="{FF2B5EF4-FFF2-40B4-BE49-F238E27FC236}">
                <a16:creationId xmlns:a16="http://schemas.microsoft.com/office/drawing/2014/main" id="{EB398BA8-737E-0E40-9BAB-36D4ADD42139}"/>
              </a:ext>
            </a:extLst>
          </p:cNvPr>
          <p:cNvSpPr txBox="1">
            <a:spLocks/>
          </p:cNvSpPr>
          <p:nvPr/>
        </p:nvSpPr>
        <p:spPr>
          <a:xfrm>
            <a:off x="807720" y="38893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Grading of the Tests</a:t>
            </a:r>
          </a:p>
        </p:txBody>
      </p:sp>
    </p:spTree>
    <p:extLst>
      <p:ext uri="{BB962C8B-B14F-4D97-AF65-F5344CB8AC3E}">
        <p14:creationId xmlns:p14="http://schemas.microsoft.com/office/powerpoint/2010/main" val="294607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962024" y="3429000"/>
            <a:ext cx="10267950" cy="1706980"/>
          </a:xfrm>
        </p:spPr>
        <p:txBody>
          <a:bodyPr vert="horz" lIns="91440" tIns="45720" rIns="91440" bIns="45720" rtlCol="0" anchor="b">
            <a:normAutofit fontScale="90000"/>
          </a:bodyPr>
          <a:lstStyle/>
          <a:p>
            <a:pPr algn="ctr"/>
            <a:r>
              <a:rPr lang="en-US" sz="8800" dirty="0">
                <a:solidFill>
                  <a:srgbClr val="FFFFFF"/>
                </a:solidFill>
              </a:rPr>
              <a:t>WHAT DO THE QUESTIONS IN THE PAPERS LOOK LIKE? </a:t>
            </a:r>
          </a:p>
        </p:txBody>
      </p:sp>
    </p:spTree>
    <p:extLst>
      <p:ext uri="{BB962C8B-B14F-4D97-AF65-F5344CB8AC3E}">
        <p14:creationId xmlns:p14="http://schemas.microsoft.com/office/powerpoint/2010/main" val="48039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600" kern="1200" cap="all" spc="120" baseline="0" dirty="0">
                <a:solidFill>
                  <a:schemeClr val="bg1"/>
                </a:solidFill>
                <a:latin typeface="+mj-lt"/>
                <a:ea typeface="+mj-ea"/>
                <a:cs typeface="+mj-cs"/>
              </a:rPr>
              <a:t>Spelling, Punctuation and Grammar Paper 1 </a:t>
            </a:r>
          </a:p>
        </p:txBody>
      </p:sp>
      <p:pic>
        <p:nvPicPr>
          <p:cNvPr id="4" name="Picture 3">
            <a:extLst>
              <a:ext uri="{FF2B5EF4-FFF2-40B4-BE49-F238E27FC236}">
                <a16:creationId xmlns:a16="http://schemas.microsoft.com/office/drawing/2014/main" id="{465DCBF9-3831-D166-DC63-9EFC5ED00BDE}"/>
              </a:ext>
            </a:extLst>
          </p:cNvPr>
          <p:cNvPicPr>
            <a:picLocks noChangeAspect="1"/>
          </p:cNvPicPr>
          <p:nvPr/>
        </p:nvPicPr>
        <p:blipFill>
          <a:blip r:embed="rId2"/>
          <a:stretch>
            <a:fillRect/>
          </a:stretch>
        </p:blipFill>
        <p:spPr>
          <a:xfrm>
            <a:off x="958597" y="3616714"/>
            <a:ext cx="3694176" cy="1745498"/>
          </a:xfrm>
          <a:prstGeom prst="rect">
            <a:avLst/>
          </a:prstGeom>
        </p:spPr>
      </p:pic>
      <p:sp>
        <p:nvSpPr>
          <p:cNvPr id="3" name="Content Placeholder 2">
            <a:extLst>
              <a:ext uri="{FF2B5EF4-FFF2-40B4-BE49-F238E27FC236}">
                <a16:creationId xmlns:a16="http://schemas.microsoft.com/office/drawing/2014/main" id="{435C90A7-2D55-546C-5261-F70DBC7756AA}"/>
              </a:ext>
            </a:extLst>
          </p:cNvPr>
          <p:cNvSpPr>
            <a:spLocks noGrp="1"/>
          </p:cNvSpPr>
          <p:nvPr>
            <p:ph idx="1"/>
          </p:nvPr>
        </p:nvSpPr>
        <p:spPr>
          <a:xfrm>
            <a:off x="4826000" y="2418080"/>
            <a:ext cx="7364476" cy="4541520"/>
          </a:xfrm>
        </p:spPr>
        <p:txBody>
          <a:bodyPr vert="horz" lIns="91440" tIns="45720" rIns="91440" bIns="45720" rtlCol="0" anchor="ctr">
            <a:normAutofit fontScale="32500" lnSpcReduction="20000"/>
          </a:bodyPr>
          <a:lstStyle/>
          <a:p>
            <a:pPr>
              <a:lnSpc>
                <a:spcPct val="91000"/>
              </a:lnSpc>
            </a:pPr>
            <a:r>
              <a:rPr lang="en-US" sz="5600" dirty="0"/>
              <a:t>The children will have been working hard with their class teacher on developing and securing the knowledge of the technical vocabulary needed in this test. </a:t>
            </a:r>
          </a:p>
          <a:p>
            <a:pPr>
              <a:lnSpc>
                <a:spcPct val="91000"/>
              </a:lnSpc>
            </a:pPr>
            <a:endParaRPr lang="en-US" sz="5600" dirty="0"/>
          </a:p>
          <a:p>
            <a:pPr>
              <a:lnSpc>
                <a:spcPct val="91000"/>
              </a:lnSpc>
            </a:pPr>
            <a:r>
              <a:rPr lang="en-US" sz="5600" dirty="0"/>
              <a:t>This test focuses on: </a:t>
            </a:r>
          </a:p>
          <a:p>
            <a:pPr marL="457200" indent="-457200">
              <a:lnSpc>
                <a:spcPct val="91000"/>
              </a:lnSpc>
              <a:buFont typeface="Arial" panose="020B0604020202020204" pitchFamily="34" charset="0"/>
              <a:buChar char="•"/>
            </a:pPr>
            <a:r>
              <a:rPr lang="en-US" sz="5600" dirty="0"/>
              <a:t>Grammatical terms/word classes </a:t>
            </a:r>
          </a:p>
          <a:p>
            <a:pPr marL="457200" indent="-457200">
              <a:lnSpc>
                <a:spcPct val="91000"/>
              </a:lnSpc>
              <a:buFont typeface="Arial" panose="020B0604020202020204" pitchFamily="34" charset="0"/>
              <a:buChar char="•"/>
            </a:pPr>
            <a:r>
              <a:rPr lang="en-US" sz="5600" dirty="0"/>
              <a:t>Functions of sentences</a:t>
            </a:r>
          </a:p>
          <a:p>
            <a:pPr marL="457200" indent="-457200">
              <a:lnSpc>
                <a:spcPct val="91000"/>
              </a:lnSpc>
              <a:buFont typeface="Arial" panose="020B0604020202020204" pitchFamily="34" charset="0"/>
              <a:buChar char="•"/>
            </a:pPr>
            <a:r>
              <a:rPr lang="en-US" sz="5600" dirty="0"/>
              <a:t>Combining words, phrases and clauses</a:t>
            </a:r>
          </a:p>
          <a:p>
            <a:pPr marL="457200" indent="-457200">
              <a:lnSpc>
                <a:spcPct val="91000"/>
              </a:lnSpc>
              <a:buFont typeface="Arial" panose="020B0604020202020204" pitchFamily="34" charset="0"/>
              <a:buChar char="•"/>
            </a:pPr>
            <a:r>
              <a:rPr lang="en-US" sz="5600" dirty="0"/>
              <a:t>Verb forms, tenses and consistency </a:t>
            </a:r>
          </a:p>
          <a:p>
            <a:pPr marL="457200" indent="-457200">
              <a:lnSpc>
                <a:spcPct val="91000"/>
              </a:lnSpc>
              <a:buFont typeface="Arial" panose="020B0604020202020204" pitchFamily="34" charset="0"/>
              <a:buChar char="•"/>
            </a:pPr>
            <a:r>
              <a:rPr lang="en-US" sz="5600" dirty="0"/>
              <a:t>Punctuation </a:t>
            </a:r>
          </a:p>
          <a:p>
            <a:pPr marL="457200" indent="-457200">
              <a:lnSpc>
                <a:spcPct val="91000"/>
              </a:lnSpc>
              <a:buFont typeface="Arial" panose="020B0604020202020204" pitchFamily="34" charset="0"/>
              <a:buChar char="•"/>
            </a:pPr>
            <a:r>
              <a:rPr lang="en-US" sz="5600" dirty="0"/>
              <a:t>Vocabulary </a:t>
            </a:r>
          </a:p>
          <a:p>
            <a:pPr marL="457200" indent="-457200">
              <a:lnSpc>
                <a:spcPct val="91000"/>
              </a:lnSpc>
              <a:buFont typeface="Arial" panose="020B0604020202020204" pitchFamily="34" charset="0"/>
              <a:buChar char="•"/>
            </a:pPr>
            <a:r>
              <a:rPr lang="en-US" sz="5600" dirty="0"/>
              <a:t>Standard English and formality </a:t>
            </a:r>
          </a:p>
          <a:p>
            <a:pPr marL="457200" indent="-457200">
              <a:lnSpc>
                <a:spcPct val="91000"/>
              </a:lnSpc>
              <a:buFont typeface="Arial" panose="020B0604020202020204" pitchFamily="34" charset="0"/>
              <a:buChar char="•"/>
            </a:pPr>
            <a:endParaRPr lang="en-US" sz="800" dirty="0"/>
          </a:p>
        </p:txBody>
      </p:sp>
    </p:spTree>
    <p:extLst>
      <p:ext uri="{BB962C8B-B14F-4D97-AF65-F5344CB8AC3E}">
        <p14:creationId xmlns:p14="http://schemas.microsoft.com/office/powerpoint/2010/main" val="191513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D3664C-6EC9-BD84-206B-3E7B29E6336E}"/>
              </a:ext>
            </a:extLst>
          </p:cNvPr>
          <p:cNvPicPr>
            <a:picLocks noChangeAspect="1"/>
          </p:cNvPicPr>
          <p:nvPr/>
        </p:nvPicPr>
        <p:blipFill>
          <a:blip r:embed="rId2"/>
          <a:stretch>
            <a:fillRect/>
          </a:stretch>
        </p:blipFill>
        <p:spPr>
          <a:xfrm>
            <a:off x="124881" y="2434539"/>
            <a:ext cx="7627199" cy="1803533"/>
          </a:xfrm>
          <a:prstGeom prst="rect">
            <a:avLst/>
          </a:prstGeom>
          <a:ln w="28575">
            <a:solidFill>
              <a:schemeClr val="accent3"/>
            </a:solidFill>
          </a:ln>
        </p:spPr>
      </p:pic>
      <p:pic>
        <p:nvPicPr>
          <p:cNvPr id="6" name="Picture 5">
            <a:extLst>
              <a:ext uri="{FF2B5EF4-FFF2-40B4-BE49-F238E27FC236}">
                <a16:creationId xmlns:a16="http://schemas.microsoft.com/office/drawing/2014/main" id="{E5982290-FE45-A8AA-D0D8-0BA43D9AC0FD}"/>
              </a:ext>
            </a:extLst>
          </p:cNvPr>
          <p:cNvPicPr>
            <a:picLocks noChangeAspect="1"/>
          </p:cNvPicPr>
          <p:nvPr/>
        </p:nvPicPr>
        <p:blipFill>
          <a:blip r:embed="rId3"/>
          <a:stretch>
            <a:fillRect/>
          </a:stretch>
        </p:blipFill>
        <p:spPr>
          <a:xfrm>
            <a:off x="6366637" y="3336305"/>
            <a:ext cx="5489034" cy="2575560"/>
          </a:xfrm>
          <a:prstGeom prst="rect">
            <a:avLst/>
          </a:prstGeom>
          <a:ln w="28575">
            <a:solidFill>
              <a:schemeClr val="accent3"/>
            </a:solidFill>
          </a:ln>
        </p:spPr>
      </p:pic>
      <p:pic>
        <p:nvPicPr>
          <p:cNvPr id="11" name="Picture 10">
            <a:extLst>
              <a:ext uri="{FF2B5EF4-FFF2-40B4-BE49-F238E27FC236}">
                <a16:creationId xmlns:a16="http://schemas.microsoft.com/office/drawing/2014/main" id="{C6C9A655-237A-AE5C-DD13-F28FB5A954AA}"/>
              </a:ext>
            </a:extLst>
          </p:cNvPr>
          <p:cNvPicPr>
            <a:picLocks noChangeAspect="1"/>
          </p:cNvPicPr>
          <p:nvPr/>
        </p:nvPicPr>
        <p:blipFill>
          <a:blip r:embed="rId4"/>
          <a:stretch>
            <a:fillRect/>
          </a:stretch>
        </p:blipFill>
        <p:spPr>
          <a:xfrm>
            <a:off x="336329" y="5381237"/>
            <a:ext cx="6541991" cy="1061256"/>
          </a:xfrm>
          <a:prstGeom prst="rect">
            <a:avLst/>
          </a:prstGeom>
          <a:ln w="28575">
            <a:solidFill>
              <a:schemeClr val="accent3"/>
            </a:solidFill>
          </a:ln>
        </p:spPr>
      </p:pic>
      <p:sp>
        <p:nvSpPr>
          <p:cNvPr id="2" name="Subtitle 2">
            <a:extLst>
              <a:ext uri="{FF2B5EF4-FFF2-40B4-BE49-F238E27FC236}">
                <a16:creationId xmlns:a16="http://schemas.microsoft.com/office/drawing/2014/main" id="{EEDDB085-92B3-CE9F-61C0-49D441A81DD5}"/>
              </a:ext>
            </a:extLst>
          </p:cNvPr>
          <p:cNvSpPr txBox="1">
            <a:spLocks/>
          </p:cNvSpPr>
          <p:nvPr/>
        </p:nvSpPr>
        <p:spPr>
          <a:xfrm>
            <a:off x="457200" y="282872"/>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4800" kern="1200" cap="all" spc="120" baseline="0" dirty="0">
                <a:solidFill>
                  <a:schemeClr val="bg1"/>
                </a:solidFill>
                <a:latin typeface="+mj-lt"/>
                <a:ea typeface="+mj-ea"/>
                <a:cs typeface="+mj-cs"/>
              </a:rPr>
              <a:t>Spelling, Punctuation and Grammar Paper 1</a:t>
            </a:r>
          </a:p>
        </p:txBody>
      </p:sp>
    </p:spTree>
    <p:extLst>
      <p:ext uri="{BB962C8B-B14F-4D97-AF65-F5344CB8AC3E}">
        <p14:creationId xmlns:p14="http://schemas.microsoft.com/office/powerpoint/2010/main" val="265051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5AA4BA-91B3-58C9-C62F-2B4C17D65B00}"/>
              </a:ext>
            </a:extLst>
          </p:cNvPr>
          <p:cNvPicPr>
            <a:picLocks noChangeAspect="1"/>
          </p:cNvPicPr>
          <p:nvPr/>
        </p:nvPicPr>
        <p:blipFill>
          <a:blip r:embed="rId2"/>
          <a:stretch>
            <a:fillRect/>
          </a:stretch>
        </p:blipFill>
        <p:spPr>
          <a:xfrm>
            <a:off x="1837579" y="2433200"/>
            <a:ext cx="3714158" cy="4008240"/>
          </a:xfrm>
          <a:prstGeom prst="rect">
            <a:avLst/>
          </a:prstGeom>
          <a:ln w="38100">
            <a:solidFill>
              <a:schemeClr val="accent3"/>
            </a:solidFill>
          </a:ln>
        </p:spPr>
      </p:pic>
      <p:pic>
        <p:nvPicPr>
          <p:cNvPr id="9" name="Picture 8">
            <a:extLst>
              <a:ext uri="{FF2B5EF4-FFF2-40B4-BE49-F238E27FC236}">
                <a16:creationId xmlns:a16="http://schemas.microsoft.com/office/drawing/2014/main" id="{8C335DEF-9799-E74A-48D5-44121CD9F43B}"/>
              </a:ext>
            </a:extLst>
          </p:cNvPr>
          <p:cNvPicPr>
            <a:picLocks noChangeAspect="1"/>
          </p:cNvPicPr>
          <p:nvPr/>
        </p:nvPicPr>
        <p:blipFill>
          <a:blip r:embed="rId3"/>
          <a:stretch>
            <a:fillRect/>
          </a:stretch>
        </p:blipFill>
        <p:spPr>
          <a:xfrm>
            <a:off x="6290750" y="2433200"/>
            <a:ext cx="3746253" cy="4094480"/>
          </a:xfrm>
          <a:prstGeom prst="rect">
            <a:avLst/>
          </a:prstGeom>
          <a:ln w="38100">
            <a:solidFill>
              <a:schemeClr val="accent3"/>
            </a:solidFill>
          </a:ln>
        </p:spPr>
      </p:pic>
      <p:sp>
        <p:nvSpPr>
          <p:cNvPr id="2" name="Subtitle 2">
            <a:extLst>
              <a:ext uri="{FF2B5EF4-FFF2-40B4-BE49-F238E27FC236}">
                <a16:creationId xmlns:a16="http://schemas.microsoft.com/office/drawing/2014/main" id="{06FE949B-BAE4-A8FD-8A0B-EBEC5CE0BA06}"/>
              </a:ext>
            </a:extLst>
          </p:cNvPr>
          <p:cNvSpPr txBox="1">
            <a:spLocks/>
          </p:cNvSpPr>
          <p:nvPr/>
        </p:nvSpPr>
        <p:spPr>
          <a:xfrm>
            <a:off x="457200" y="282872"/>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4800" kern="1200" cap="all" spc="120" baseline="0" dirty="0">
                <a:solidFill>
                  <a:schemeClr val="bg1"/>
                </a:solidFill>
                <a:latin typeface="+mj-lt"/>
                <a:ea typeface="+mj-ea"/>
                <a:cs typeface="+mj-cs"/>
              </a:rPr>
              <a:t>Spelling, Punctuation and Grammar Paper 2</a:t>
            </a:r>
          </a:p>
        </p:txBody>
      </p:sp>
    </p:spTree>
    <p:extLst>
      <p:ext uri="{BB962C8B-B14F-4D97-AF65-F5344CB8AC3E}">
        <p14:creationId xmlns:p14="http://schemas.microsoft.com/office/powerpoint/2010/main" val="384331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D32B-2120-0D87-7F69-321964CE742A}"/>
              </a:ext>
            </a:extLst>
          </p:cNvPr>
          <p:cNvPicPr>
            <a:picLocks noChangeAspect="1"/>
          </p:cNvPicPr>
          <p:nvPr/>
        </p:nvPicPr>
        <p:blipFill>
          <a:blip r:embed="rId2"/>
          <a:stretch>
            <a:fillRect/>
          </a:stretch>
        </p:blipFill>
        <p:spPr>
          <a:xfrm>
            <a:off x="1790094" y="2425578"/>
            <a:ext cx="3077901" cy="4208902"/>
          </a:xfrm>
          <a:prstGeom prst="rect">
            <a:avLst/>
          </a:prstGeom>
          <a:ln w="28575">
            <a:solidFill>
              <a:schemeClr val="tx1"/>
            </a:solidFill>
          </a:ln>
        </p:spPr>
      </p:pic>
      <p:pic>
        <p:nvPicPr>
          <p:cNvPr id="7" name="Picture 6">
            <a:extLst>
              <a:ext uri="{FF2B5EF4-FFF2-40B4-BE49-F238E27FC236}">
                <a16:creationId xmlns:a16="http://schemas.microsoft.com/office/drawing/2014/main" id="{2CCDFB67-203D-818D-E298-CF88A2629FC1}"/>
              </a:ext>
            </a:extLst>
          </p:cNvPr>
          <p:cNvPicPr>
            <a:picLocks noChangeAspect="1"/>
          </p:cNvPicPr>
          <p:nvPr/>
        </p:nvPicPr>
        <p:blipFill>
          <a:blip r:embed="rId3"/>
          <a:stretch>
            <a:fillRect/>
          </a:stretch>
        </p:blipFill>
        <p:spPr>
          <a:xfrm>
            <a:off x="6096000" y="2425578"/>
            <a:ext cx="3372023" cy="3930852"/>
          </a:xfrm>
          <a:prstGeom prst="rect">
            <a:avLst/>
          </a:prstGeom>
          <a:ln w="28575">
            <a:solidFill>
              <a:schemeClr val="tx1"/>
            </a:solidFill>
          </a:ln>
        </p:spPr>
      </p:pic>
      <p:sp>
        <p:nvSpPr>
          <p:cNvPr id="2" name="Subtitle 2">
            <a:extLst>
              <a:ext uri="{FF2B5EF4-FFF2-40B4-BE49-F238E27FC236}">
                <a16:creationId xmlns:a16="http://schemas.microsoft.com/office/drawing/2014/main" id="{BB2ABD9B-7E31-8948-D642-EF82DA62DA13}"/>
              </a:ext>
            </a:extLst>
          </p:cNvPr>
          <p:cNvSpPr txBox="1">
            <a:spLocks/>
          </p:cNvSpPr>
          <p:nvPr/>
        </p:nvSpPr>
        <p:spPr>
          <a:xfrm>
            <a:off x="961644" y="383310"/>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000" kern="1200" cap="all" spc="120" baseline="0" dirty="0">
                <a:solidFill>
                  <a:schemeClr val="bg1"/>
                </a:solidFill>
                <a:latin typeface="+mj-lt"/>
                <a:ea typeface="+mj-ea"/>
                <a:cs typeface="+mj-cs"/>
              </a:rPr>
              <a:t>English reading </a:t>
            </a:r>
          </a:p>
        </p:txBody>
      </p:sp>
    </p:spTree>
    <p:extLst>
      <p:ext uri="{BB962C8B-B14F-4D97-AF65-F5344CB8AC3E}">
        <p14:creationId xmlns:p14="http://schemas.microsoft.com/office/powerpoint/2010/main" val="156141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2C3129-6934-05D5-6E27-99FC3A123DBA}"/>
              </a:ext>
            </a:extLst>
          </p:cNvPr>
          <p:cNvPicPr>
            <a:picLocks noChangeAspect="1"/>
          </p:cNvPicPr>
          <p:nvPr/>
        </p:nvPicPr>
        <p:blipFill>
          <a:blip r:embed="rId2"/>
          <a:stretch>
            <a:fillRect/>
          </a:stretch>
        </p:blipFill>
        <p:spPr>
          <a:xfrm>
            <a:off x="462140" y="2583101"/>
            <a:ext cx="4955070" cy="2801699"/>
          </a:xfrm>
          <a:prstGeom prst="rect">
            <a:avLst/>
          </a:prstGeom>
          <a:ln w="28575">
            <a:solidFill>
              <a:schemeClr val="accent3"/>
            </a:solidFill>
          </a:ln>
        </p:spPr>
      </p:pic>
      <p:pic>
        <p:nvPicPr>
          <p:cNvPr id="7" name="Picture 6">
            <a:extLst>
              <a:ext uri="{FF2B5EF4-FFF2-40B4-BE49-F238E27FC236}">
                <a16:creationId xmlns:a16="http://schemas.microsoft.com/office/drawing/2014/main" id="{9052C58E-8941-C347-E0F2-A30862760919}"/>
              </a:ext>
            </a:extLst>
          </p:cNvPr>
          <p:cNvPicPr>
            <a:picLocks noChangeAspect="1"/>
          </p:cNvPicPr>
          <p:nvPr/>
        </p:nvPicPr>
        <p:blipFill>
          <a:blip r:embed="rId3"/>
          <a:stretch>
            <a:fillRect/>
          </a:stretch>
        </p:blipFill>
        <p:spPr>
          <a:xfrm>
            <a:off x="5668473" y="3353984"/>
            <a:ext cx="6167927" cy="3081035"/>
          </a:xfrm>
          <a:prstGeom prst="rect">
            <a:avLst/>
          </a:prstGeom>
          <a:ln w="28575">
            <a:solidFill>
              <a:schemeClr val="accent3"/>
            </a:solidFill>
          </a:ln>
        </p:spPr>
      </p:pic>
      <p:pic>
        <p:nvPicPr>
          <p:cNvPr id="9" name="Picture 8">
            <a:extLst>
              <a:ext uri="{FF2B5EF4-FFF2-40B4-BE49-F238E27FC236}">
                <a16:creationId xmlns:a16="http://schemas.microsoft.com/office/drawing/2014/main" id="{ABB46B5F-CBF5-BBC4-424B-02E4F20BB790}"/>
              </a:ext>
            </a:extLst>
          </p:cNvPr>
          <p:cNvPicPr>
            <a:picLocks noChangeAspect="1"/>
          </p:cNvPicPr>
          <p:nvPr/>
        </p:nvPicPr>
        <p:blipFill>
          <a:blip r:embed="rId4"/>
          <a:stretch>
            <a:fillRect/>
          </a:stretch>
        </p:blipFill>
        <p:spPr>
          <a:xfrm>
            <a:off x="10387326" y="185206"/>
            <a:ext cx="1449074" cy="1689222"/>
          </a:xfrm>
          <a:prstGeom prst="rect">
            <a:avLst/>
          </a:prstGeom>
          <a:ln w="28575">
            <a:solidFill>
              <a:schemeClr val="tx1"/>
            </a:solidFill>
          </a:ln>
        </p:spPr>
      </p:pic>
      <p:sp>
        <p:nvSpPr>
          <p:cNvPr id="2" name="Subtitle 2">
            <a:extLst>
              <a:ext uri="{FF2B5EF4-FFF2-40B4-BE49-F238E27FC236}">
                <a16:creationId xmlns:a16="http://schemas.microsoft.com/office/drawing/2014/main" id="{10C644D6-5394-6DF7-F5BA-9C9869CA77B6}"/>
              </a:ext>
            </a:extLst>
          </p:cNvPr>
          <p:cNvSpPr txBox="1">
            <a:spLocks/>
          </p:cNvSpPr>
          <p:nvPr/>
        </p:nvSpPr>
        <p:spPr>
          <a:xfrm>
            <a:off x="961644" y="383310"/>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000" kern="1200" cap="all" spc="120" baseline="0" dirty="0">
                <a:solidFill>
                  <a:schemeClr val="bg1"/>
                </a:solidFill>
                <a:latin typeface="+mj-lt"/>
                <a:ea typeface="+mj-ea"/>
                <a:cs typeface="+mj-cs"/>
              </a:rPr>
              <a:t>English reading </a:t>
            </a:r>
          </a:p>
        </p:txBody>
      </p:sp>
    </p:spTree>
    <p:extLst>
      <p:ext uri="{BB962C8B-B14F-4D97-AF65-F5344CB8AC3E}">
        <p14:creationId xmlns:p14="http://schemas.microsoft.com/office/powerpoint/2010/main" val="414250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96C36-8E0C-0C44-88F1-FCCC5994AFE2}"/>
              </a:ext>
            </a:extLst>
          </p:cNvPr>
          <p:cNvPicPr>
            <a:picLocks noChangeAspect="1"/>
          </p:cNvPicPr>
          <p:nvPr/>
        </p:nvPicPr>
        <p:blipFill>
          <a:blip r:embed="rId2"/>
          <a:stretch>
            <a:fillRect/>
          </a:stretch>
        </p:blipFill>
        <p:spPr>
          <a:xfrm>
            <a:off x="1192392" y="2458596"/>
            <a:ext cx="4670396" cy="4175884"/>
          </a:xfrm>
          <a:prstGeom prst="rect">
            <a:avLst/>
          </a:prstGeom>
          <a:ln w="28575">
            <a:solidFill>
              <a:schemeClr val="accent3"/>
            </a:solidFill>
          </a:ln>
        </p:spPr>
      </p:pic>
      <p:pic>
        <p:nvPicPr>
          <p:cNvPr id="9" name="Picture 8">
            <a:extLst>
              <a:ext uri="{FF2B5EF4-FFF2-40B4-BE49-F238E27FC236}">
                <a16:creationId xmlns:a16="http://schemas.microsoft.com/office/drawing/2014/main" id="{4E02F5CF-AAA9-CE41-CD6F-A3D327585CBC}"/>
              </a:ext>
            </a:extLst>
          </p:cNvPr>
          <p:cNvPicPr>
            <a:picLocks noChangeAspect="1"/>
          </p:cNvPicPr>
          <p:nvPr/>
        </p:nvPicPr>
        <p:blipFill>
          <a:blip r:embed="rId3"/>
          <a:stretch>
            <a:fillRect/>
          </a:stretch>
        </p:blipFill>
        <p:spPr>
          <a:xfrm>
            <a:off x="6329214" y="2970458"/>
            <a:ext cx="5321573" cy="2806844"/>
          </a:xfrm>
          <a:prstGeom prst="rect">
            <a:avLst/>
          </a:prstGeom>
          <a:ln w="28575">
            <a:solidFill>
              <a:schemeClr val="accent3"/>
            </a:solidFill>
          </a:ln>
        </p:spPr>
      </p:pic>
      <p:pic>
        <p:nvPicPr>
          <p:cNvPr id="10" name="Picture 9">
            <a:extLst>
              <a:ext uri="{FF2B5EF4-FFF2-40B4-BE49-F238E27FC236}">
                <a16:creationId xmlns:a16="http://schemas.microsoft.com/office/drawing/2014/main" id="{93A7AF11-9B53-9F98-981B-97A6DD10110D}"/>
              </a:ext>
            </a:extLst>
          </p:cNvPr>
          <p:cNvPicPr>
            <a:picLocks noChangeAspect="1"/>
          </p:cNvPicPr>
          <p:nvPr/>
        </p:nvPicPr>
        <p:blipFill>
          <a:blip r:embed="rId4"/>
          <a:stretch>
            <a:fillRect/>
          </a:stretch>
        </p:blipFill>
        <p:spPr>
          <a:xfrm>
            <a:off x="10507343" y="236087"/>
            <a:ext cx="1449074" cy="1689222"/>
          </a:xfrm>
          <a:prstGeom prst="rect">
            <a:avLst/>
          </a:prstGeom>
          <a:ln w="28575">
            <a:solidFill>
              <a:schemeClr val="tx1"/>
            </a:solidFill>
          </a:ln>
        </p:spPr>
      </p:pic>
      <p:sp>
        <p:nvSpPr>
          <p:cNvPr id="2" name="Subtitle 2">
            <a:extLst>
              <a:ext uri="{FF2B5EF4-FFF2-40B4-BE49-F238E27FC236}">
                <a16:creationId xmlns:a16="http://schemas.microsoft.com/office/drawing/2014/main" id="{3E9641CD-B1D2-6A23-7C42-59D73A1B8136}"/>
              </a:ext>
            </a:extLst>
          </p:cNvPr>
          <p:cNvSpPr txBox="1">
            <a:spLocks/>
          </p:cNvSpPr>
          <p:nvPr/>
        </p:nvSpPr>
        <p:spPr>
          <a:xfrm>
            <a:off x="961644" y="383310"/>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000" kern="1200" cap="all" spc="120" baseline="0" dirty="0">
                <a:solidFill>
                  <a:schemeClr val="bg1"/>
                </a:solidFill>
                <a:latin typeface="+mj-lt"/>
                <a:ea typeface="+mj-ea"/>
                <a:cs typeface="+mj-cs"/>
              </a:rPr>
              <a:t>English reading </a:t>
            </a:r>
          </a:p>
        </p:txBody>
      </p:sp>
    </p:spTree>
    <p:extLst>
      <p:ext uri="{BB962C8B-B14F-4D97-AF65-F5344CB8AC3E}">
        <p14:creationId xmlns:p14="http://schemas.microsoft.com/office/powerpoint/2010/main" val="53646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35BB0-BA08-2E86-8143-12EF3E24EA28}"/>
              </a:ext>
            </a:extLst>
          </p:cNvPr>
          <p:cNvPicPr>
            <a:picLocks noChangeAspect="1"/>
          </p:cNvPicPr>
          <p:nvPr/>
        </p:nvPicPr>
        <p:blipFill>
          <a:blip r:embed="rId2"/>
          <a:stretch>
            <a:fillRect/>
          </a:stretch>
        </p:blipFill>
        <p:spPr>
          <a:xfrm>
            <a:off x="10188402" y="190270"/>
            <a:ext cx="1587681" cy="1710939"/>
          </a:xfrm>
          <a:prstGeom prst="rect">
            <a:avLst/>
          </a:prstGeom>
          <a:ln w="28575">
            <a:solidFill>
              <a:schemeClr val="tx1"/>
            </a:solidFill>
          </a:ln>
        </p:spPr>
      </p:pic>
      <p:sp>
        <p:nvSpPr>
          <p:cNvPr id="6" name="TextBox 5">
            <a:extLst>
              <a:ext uri="{FF2B5EF4-FFF2-40B4-BE49-F238E27FC236}">
                <a16:creationId xmlns:a16="http://schemas.microsoft.com/office/drawing/2014/main" id="{C71B7E26-5BBA-E844-40B2-1A7E30C52653}"/>
              </a:ext>
            </a:extLst>
          </p:cNvPr>
          <p:cNvSpPr txBox="1"/>
          <p:nvPr/>
        </p:nvSpPr>
        <p:spPr>
          <a:xfrm>
            <a:off x="802640" y="2357115"/>
            <a:ext cx="9672320" cy="4401205"/>
          </a:xfrm>
          <a:prstGeom prst="rect">
            <a:avLst/>
          </a:prstGeom>
          <a:noFill/>
        </p:spPr>
        <p:txBody>
          <a:bodyPr wrap="square" rtlCol="0">
            <a:spAutoFit/>
          </a:bodyPr>
          <a:lstStyle/>
          <a:p>
            <a:r>
              <a:rPr lang="en-GB" sz="2800" dirty="0"/>
              <a:t>The tests will cover: </a:t>
            </a:r>
          </a:p>
          <a:p>
            <a:pPr marL="457200" indent="-457200">
              <a:buFont typeface="Arial" panose="020B0604020202020204" pitchFamily="34" charset="0"/>
              <a:buChar char="•"/>
            </a:pPr>
            <a:r>
              <a:rPr lang="en-GB" sz="2800" dirty="0"/>
              <a:t>Number and place value </a:t>
            </a:r>
          </a:p>
          <a:p>
            <a:pPr marL="457200" indent="-457200">
              <a:buFont typeface="Arial" panose="020B0604020202020204" pitchFamily="34" charset="0"/>
              <a:buChar char="•"/>
            </a:pPr>
            <a:r>
              <a:rPr lang="en-GB" sz="2800" dirty="0"/>
              <a:t>The four operations (addition, subtraction, multiplication and division)</a:t>
            </a:r>
          </a:p>
          <a:p>
            <a:pPr marL="457200" indent="-457200">
              <a:buFont typeface="Arial" panose="020B0604020202020204" pitchFamily="34" charset="0"/>
              <a:buChar char="•"/>
            </a:pPr>
            <a:r>
              <a:rPr lang="en-GB" sz="2800" dirty="0"/>
              <a:t>Statistics</a:t>
            </a:r>
          </a:p>
          <a:p>
            <a:pPr marL="457200" indent="-457200">
              <a:buFont typeface="Arial" panose="020B0604020202020204" pitchFamily="34" charset="0"/>
              <a:buChar char="•"/>
            </a:pPr>
            <a:r>
              <a:rPr lang="en-GB" sz="2800" dirty="0"/>
              <a:t>Measurement (length, perimeter, mass, volume, time, money)</a:t>
            </a:r>
          </a:p>
          <a:p>
            <a:pPr marL="457200" indent="-457200">
              <a:buFont typeface="Arial" panose="020B0604020202020204" pitchFamily="34" charset="0"/>
              <a:buChar char="•"/>
            </a:pPr>
            <a:r>
              <a:rPr lang="en-GB" sz="2800" dirty="0"/>
              <a:t>Algebra</a:t>
            </a:r>
          </a:p>
          <a:p>
            <a:pPr marL="457200" indent="-457200">
              <a:buFont typeface="Arial" panose="020B0604020202020204" pitchFamily="34" charset="0"/>
              <a:buChar char="•"/>
            </a:pPr>
            <a:r>
              <a:rPr lang="en-GB" sz="2800" dirty="0"/>
              <a:t>Ratio and proportion </a:t>
            </a:r>
          </a:p>
          <a:p>
            <a:pPr marL="457200" indent="-457200">
              <a:buFont typeface="Arial" panose="020B0604020202020204" pitchFamily="34" charset="0"/>
              <a:buChar char="•"/>
            </a:pPr>
            <a:r>
              <a:rPr lang="en-GB" sz="2800" dirty="0"/>
              <a:t>Fractions, decimals and percentages </a:t>
            </a:r>
          </a:p>
        </p:txBody>
      </p:sp>
      <p:sp>
        <p:nvSpPr>
          <p:cNvPr id="2" name="Subtitle 2">
            <a:extLst>
              <a:ext uri="{FF2B5EF4-FFF2-40B4-BE49-F238E27FC236}">
                <a16:creationId xmlns:a16="http://schemas.microsoft.com/office/drawing/2014/main" id="{01EE6ECB-8A32-C1A7-A005-4FFD0D980D84}"/>
              </a:ext>
            </a:extLst>
          </p:cNvPr>
          <p:cNvSpPr txBox="1">
            <a:spLocks/>
          </p:cNvSpPr>
          <p:nvPr/>
        </p:nvSpPr>
        <p:spPr>
          <a:xfrm>
            <a:off x="504444" y="190270"/>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400" kern="1200" cap="all" spc="120" baseline="0" dirty="0">
                <a:solidFill>
                  <a:schemeClr val="bg1"/>
                </a:solidFill>
                <a:latin typeface="+mj-lt"/>
                <a:ea typeface="+mj-ea"/>
                <a:cs typeface="+mj-cs"/>
              </a:rPr>
              <a:t>MATHEMATICS PAPERS </a:t>
            </a:r>
          </a:p>
        </p:txBody>
      </p:sp>
    </p:spTree>
    <p:extLst>
      <p:ext uri="{BB962C8B-B14F-4D97-AF65-F5344CB8AC3E}">
        <p14:creationId xmlns:p14="http://schemas.microsoft.com/office/powerpoint/2010/main" val="235641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35BB0-BA08-2E86-8143-12EF3E24EA28}"/>
              </a:ext>
            </a:extLst>
          </p:cNvPr>
          <p:cNvPicPr>
            <a:picLocks noChangeAspect="1"/>
          </p:cNvPicPr>
          <p:nvPr/>
        </p:nvPicPr>
        <p:blipFill>
          <a:blip r:embed="rId2"/>
          <a:stretch>
            <a:fillRect/>
          </a:stretch>
        </p:blipFill>
        <p:spPr>
          <a:xfrm>
            <a:off x="10239202" y="226198"/>
            <a:ext cx="1587681" cy="1710939"/>
          </a:xfrm>
          <a:prstGeom prst="rect">
            <a:avLst/>
          </a:prstGeom>
          <a:ln w="28575">
            <a:solidFill>
              <a:schemeClr val="tx1"/>
            </a:solidFill>
          </a:ln>
        </p:spPr>
      </p:pic>
      <p:pic>
        <p:nvPicPr>
          <p:cNvPr id="7" name="Picture 6">
            <a:extLst>
              <a:ext uri="{FF2B5EF4-FFF2-40B4-BE49-F238E27FC236}">
                <a16:creationId xmlns:a16="http://schemas.microsoft.com/office/drawing/2014/main" id="{DF2629CC-90B5-323C-6DDF-1F923FC4C784}"/>
              </a:ext>
            </a:extLst>
          </p:cNvPr>
          <p:cNvPicPr>
            <a:picLocks noChangeAspect="1"/>
          </p:cNvPicPr>
          <p:nvPr/>
        </p:nvPicPr>
        <p:blipFill>
          <a:blip r:embed="rId3"/>
          <a:stretch>
            <a:fillRect/>
          </a:stretch>
        </p:blipFill>
        <p:spPr>
          <a:xfrm>
            <a:off x="375196" y="2489162"/>
            <a:ext cx="5507444" cy="2361788"/>
          </a:xfrm>
          <a:prstGeom prst="rect">
            <a:avLst/>
          </a:prstGeom>
          <a:ln w="38100">
            <a:solidFill>
              <a:srgbClr val="0070C0"/>
            </a:solidFill>
          </a:ln>
        </p:spPr>
      </p:pic>
      <p:pic>
        <p:nvPicPr>
          <p:cNvPr id="11" name="Picture 10">
            <a:extLst>
              <a:ext uri="{FF2B5EF4-FFF2-40B4-BE49-F238E27FC236}">
                <a16:creationId xmlns:a16="http://schemas.microsoft.com/office/drawing/2014/main" id="{30B5A3DD-9C02-10AA-1D98-1EEDF0823BE3}"/>
              </a:ext>
            </a:extLst>
          </p:cNvPr>
          <p:cNvPicPr>
            <a:picLocks noChangeAspect="1"/>
          </p:cNvPicPr>
          <p:nvPr/>
        </p:nvPicPr>
        <p:blipFill>
          <a:blip r:embed="rId4"/>
          <a:stretch>
            <a:fillRect/>
          </a:stretch>
        </p:blipFill>
        <p:spPr>
          <a:xfrm>
            <a:off x="6137283" y="3884429"/>
            <a:ext cx="5850470" cy="2569312"/>
          </a:xfrm>
          <a:prstGeom prst="rect">
            <a:avLst/>
          </a:prstGeom>
          <a:ln w="28575">
            <a:solidFill>
              <a:srgbClr val="0070C0"/>
            </a:solidFill>
          </a:ln>
        </p:spPr>
      </p:pic>
      <p:sp>
        <p:nvSpPr>
          <p:cNvPr id="2" name="Subtitle 2">
            <a:extLst>
              <a:ext uri="{FF2B5EF4-FFF2-40B4-BE49-F238E27FC236}">
                <a16:creationId xmlns:a16="http://schemas.microsoft.com/office/drawing/2014/main" id="{48F93CCE-771D-20C8-C335-0532D7DB0D2A}"/>
              </a:ext>
            </a:extLst>
          </p:cNvPr>
          <p:cNvSpPr txBox="1">
            <a:spLocks/>
          </p:cNvSpPr>
          <p:nvPr/>
        </p:nvSpPr>
        <p:spPr>
          <a:xfrm>
            <a:off x="748284" y="236353"/>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400" kern="1200" cap="all" spc="120" baseline="0" dirty="0">
                <a:solidFill>
                  <a:schemeClr val="bg1"/>
                </a:solidFill>
                <a:latin typeface="+mj-lt"/>
                <a:ea typeface="+mj-ea"/>
                <a:cs typeface="+mj-cs"/>
              </a:rPr>
              <a:t>MATHEMATICS PAPER 1: ARITHMETIC </a:t>
            </a:r>
          </a:p>
        </p:txBody>
      </p:sp>
    </p:spTree>
    <p:extLst>
      <p:ext uri="{BB962C8B-B14F-4D97-AF65-F5344CB8AC3E}">
        <p14:creationId xmlns:p14="http://schemas.microsoft.com/office/powerpoint/2010/main" val="147832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B955F49D-40C7-96C2-DE6B-D7A63EA879B8}"/>
              </a:ext>
            </a:extLst>
          </p:cNvPr>
          <p:cNvSpPr txBox="1">
            <a:spLocks/>
          </p:cNvSpPr>
          <p:nvPr/>
        </p:nvSpPr>
        <p:spPr>
          <a:xfrm>
            <a:off x="796868" y="361188"/>
            <a:ext cx="4500737" cy="2194560"/>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100" kern="1200" cap="all" spc="120" baseline="0" dirty="0">
                <a:solidFill>
                  <a:schemeClr val="bg1"/>
                </a:solidFill>
                <a:latin typeface="+mj-lt"/>
                <a:ea typeface="+mj-ea"/>
                <a:cs typeface="+mj-cs"/>
              </a:rPr>
              <a:t>What will we cover in this meeting? </a:t>
            </a:r>
          </a:p>
        </p:txBody>
      </p:sp>
      <p:sp>
        <p:nvSpPr>
          <p:cNvPr id="3" name="Content Placeholder 2">
            <a:extLst>
              <a:ext uri="{FF2B5EF4-FFF2-40B4-BE49-F238E27FC236}">
                <a16:creationId xmlns:a16="http://schemas.microsoft.com/office/drawing/2014/main" id="{BF495DBD-0146-347F-F08C-BA8E12958359}"/>
              </a:ext>
            </a:extLst>
          </p:cNvPr>
          <p:cNvSpPr>
            <a:spLocks noGrp="1"/>
          </p:cNvSpPr>
          <p:nvPr>
            <p:ph idx="1"/>
          </p:nvPr>
        </p:nvSpPr>
        <p:spPr>
          <a:xfrm>
            <a:off x="960438" y="2916936"/>
            <a:ext cx="4500737" cy="3579876"/>
          </a:xfrm>
        </p:spPr>
        <p:txBody>
          <a:bodyPr vert="horz" lIns="91440" tIns="45720" rIns="91440" bIns="45720" rtlCol="0" anchor="t">
            <a:normAutofit fontScale="55000" lnSpcReduction="20000"/>
          </a:bodyPr>
          <a:lstStyle/>
          <a:p>
            <a:pPr marL="457200" indent="-457200">
              <a:lnSpc>
                <a:spcPct val="91000"/>
              </a:lnSpc>
              <a:buFont typeface="Arial" panose="020B0604020202020204" pitchFamily="34" charset="0"/>
              <a:buChar char="•"/>
            </a:pPr>
            <a:r>
              <a:rPr lang="en-US" sz="2300" dirty="0">
                <a:solidFill>
                  <a:schemeClr val="bg1"/>
                </a:solidFill>
              </a:rPr>
              <a:t>What are the SATs?</a:t>
            </a:r>
          </a:p>
          <a:p>
            <a:pPr marL="457200" indent="-457200">
              <a:lnSpc>
                <a:spcPct val="91000"/>
              </a:lnSpc>
              <a:buFont typeface="Arial" panose="020B0604020202020204" pitchFamily="34" charset="0"/>
              <a:buChar char="•"/>
            </a:pPr>
            <a:r>
              <a:rPr lang="en-US" sz="2300" dirty="0">
                <a:solidFill>
                  <a:schemeClr val="bg1"/>
                </a:solidFill>
              </a:rPr>
              <a:t>When are the SATs?</a:t>
            </a:r>
          </a:p>
          <a:p>
            <a:pPr marL="457200" indent="-457200">
              <a:lnSpc>
                <a:spcPct val="91000"/>
              </a:lnSpc>
              <a:buFont typeface="Arial" panose="020B0604020202020204" pitchFamily="34" charset="0"/>
              <a:buChar char="•"/>
            </a:pPr>
            <a:r>
              <a:rPr lang="en-US" sz="2300" dirty="0">
                <a:solidFill>
                  <a:schemeClr val="bg1"/>
                </a:solidFill>
              </a:rPr>
              <a:t>What do the questions look like? </a:t>
            </a:r>
          </a:p>
          <a:p>
            <a:pPr marL="457200" indent="-457200">
              <a:lnSpc>
                <a:spcPct val="91000"/>
              </a:lnSpc>
              <a:buFont typeface="Arial" panose="020B0604020202020204" pitchFamily="34" charset="0"/>
              <a:buChar char="•"/>
            </a:pPr>
            <a:r>
              <a:rPr lang="en-US" sz="2300" dirty="0">
                <a:solidFill>
                  <a:schemeClr val="bg1"/>
                </a:solidFill>
              </a:rPr>
              <a:t>Special arrangements</a:t>
            </a:r>
          </a:p>
          <a:p>
            <a:pPr marL="457200" indent="-457200">
              <a:lnSpc>
                <a:spcPct val="91000"/>
              </a:lnSpc>
              <a:buFont typeface="Arial" panose="020B0604020202020204" pitchFamily="34" charset="0"/>
              <a:buChar char="•"/>
            </a:pPr>
            <a:r>
              <a:rPr lang="en-US" sz="2300" dirty="0">
                <a:solidFill>
                  <a:schemeClr val="bg1"/>
                </a:solidFill>
              </a:rPr>
              <a:t>Writing </a:t>
            </a:r>
          </a:p>
          <a:p>
            <a:pPr marL="457200" indent="-457200">
              <a:lnSpc>
                <a:spcPct val="91000"/>
              </a:lnSpc>
              <a:buFont typeface="Arial" panose="020B0604020202020204" pitchFamily="34" charset="0"/>
              <a:buChar char="•"/>
            </a:pPr>
            <a:r>
              <a:rPr lang="en-US" sz="2300" dirty="0">
                <a:solidFill>
                  <a:schemeClr val="bg1"/>
                </a:solidFill>
              </a:rPr>
              <a:t>How can you help your child? </a:t>
            </a:r>
          </a:p>
          <a:p>
            <a:pPr marL="457200" indent="-457200">
              <a:lnSpc>
                <a:spcPct val="91000"/>
              </a:lnSpc>
              <a:buFont typeface="Arial" panose="020B0604020202020204" pitchFamily="34" charset="0"/>
              <a:buChar char="•"/>
            </a:pPr>
            <a:r>
              <a:rPr lang="en-US" sz="2300" dirty="0">
                <a:solidFill>
                  <a:schemeClr val="bg1"/>
                </a:solidFill>
              </a:rPr>
              <a:t>Mock week </a:t>
            </a:r>
          </a:p>
          <a:p>
            <a:pPr marL="457200" indent="-457200">
              <a:lnSpc>
                <a:spcPct val="91000"/>
              </a:lnSpc>
              <a:buFont typeface="Arial" panose="020B0604020202020204" pitchFamily="34" charset="0"/>
              <a:buChar char="•"/>
            </a:pPr>
            <a:r>
              <a:rPr lang="en-US" sz="2300" dirty="0">
                <a:solidFill>
                  <a:schemeClr val="bg1"/>
                </a:solidFill>
              </a:rPr>
              <a:t>The week itself </a:t>
            </a:r>
          </a:p>
          <a:p>
            <a:pPr marL="457200" indent="-457200">
              <a:lnSpc>
                <a:spcPct val="91000"/>
              </a:lnSpc>
              <a:buFont typeface="Arial" panose="020B0604020202020204" pitchFamily="34" charset="0"/>
              <a:buChar char="•"/>
            </a:pPr>
            <a:r>
              <a:rPr lang="en-US" sz="2300" dirty="0">
                <a:solidFill>
                  <a:schemeClr val="bg1"/>
                </a:solidFill>
              </a:rPr>
              <a:t>Things to remember </a:t>
            </a:r>
          </a:p>
          <a:p>
            <a:pPr marL="457200" indent="-457200">
              <a:lnSpc>
                <a:spcPct val="91000"/>
              </a:lnSpc>
              <a:buFont typeface="Arial" panose="020B0604020202020204" pitchFamily="34" charset="0"/>
              <a:buChar char="•"/>
            </a:pPr>
            <a:r>
              <a:rPr lang="en-US" sz="2300" dirty="0">
                <a:solidFill>
                  <a:schemeClr val="bg1"/>
                </a:solidFill>
              </a:rPr>
              <a:t>Revision guides </a:t>
            </a:r>
          </a:p>
          <a:p>
            <a:pPr marL="457200" indent="-457200">
              <a:lnSpc>
                <a:spcPct val="91000"/>
              </a:lnSpc>
              <a:buFont typeface="Arial" panose="020B0604020202020204" pitchFamily="34" charset="0"/>
              <a:buChar char="•"/>
            </a:pPr>
            <a:r>
              <a:rPr lang="en-US" sz="2300" dirty="0">
                <a:solidFill>
                  <a:schemeClr val="bg1"/>
                </a:solidFill>
              </a:rPr>
              <a:t>Reminder about online safety</a:t>
            </a:r>
          </a:p>
          <a:p>
            <a:pPr marL="457200" indent="-457200">
              <a:lnSpc>
                <a:spcPct val="91000"/>
              </a:lnSpc>
              <a:buFont typeface="Arial" panose="020B0604020202020204" pitchFamily="34" charset="0"/>
              <a:buChar char="•"/>
            </a:pPr>
            <a:endParaRPr lang="en-US" sz="1200" dirty="0">
              <a:solidFill>
                <a:schemeClr val="bg1"/>
              </a:solidFill>
            </a:endParaRPr>
          </a:p>
          <a:p>
            <a:pPr marL="457200" indent="-457200">
              <a:lnSpc>
                <a:spcPct val="91000"/>
              </a:lnSpc>
              <a:buFont typeface="Arial" panose="020B0604020202020204" pitchFamily="34" charset="0"/>
              <a:buChar char="•"/>
            </a:pPr>
            <a:endParaRPr lang="en-US" sz="1200" dirty="0">
              <a:solidFill>
                <a:schemeClr val="bg1"/>
              </a:solidFill>
            </a:endParaRPr>
          </a:p>
        </p:txBody>
      </p:sp>
      <p:pic>
        <p:nvPicPr>
          <p:cNvPr id="7" name="Picture 6">
            <a:extLst>
              <a:ext uri="{FF2B5EF4-FFF2-40B4-BE49-F238E27FC236}">
                <a16:creationId xmlns:a16="http://schemas.microsoft.com/office/drawing/2014/main" id="{A3350B6F-4D92-291A-809B-A9209CC33918}"/>
              </a:ext>
            </a:extLst>
          </p:cNvPr>
          <p:cNvPicPr>
            <a:picLocks noChangeAspect="1"/>
          </p:cNvPicPr>
          <p:nvPr/>
        </p:nvPicPr>
        <p:blipFill>
          <a:blip r:embed="rId2"/>
          <a:stretch>
            <a:fillRect/>
          </a:stretch>
        </p:blipFill>
        <p:spPr>
          <a:xfrm>
            <a:off x="6741822" y="1695621"/>
            <a:ext cx="4795019" cy="3466758"/>
          </a:xfrm>
          <a:prstGeom prst="rect">
            <a:avLst/>
          </a:prstGeom>
        </p:spPr>
      </p:pic>
    </p:spTree>
    <p:extLst>
      <p:ext uri="{BB962C8B-B14F-4D97-AF65-F5344CB8AC3E}">
        <p14:creationId xmlns:p14="http://schemas.microsoft.com/office/powerpoint/2010/main" val="381475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462A2-15D6-8511-73E8-F23B63C0A1CD}"/>
              </a:ext>
            </a:extLst>
          </p:cNvPr>
          <p:cNvPicPr>
            <a:picLocks noChangeAspect="1"/>
          </p:cNvPicPr>
          <p:nvPr/>
        </p:nvPicPr>
        <p:blipFill>
          <a:blip r:embed="rId2"/>
          <a:stretch>
            <a:fillRect/>
          </a:stretch>
        </p:blipFill>
        <p:spPr>
          <a:xfrm>
            <a:off x="9696464" y="236353"/>
            <a:ext cx="1917551" cy="1822699"/>
          </a:xfrm>
          <a:prstGeom prst="rect">
            <a:avLst/>
          </a:prstGeom>
          <a:ln w="28575">
            <a:solidFill>
              <a:srgbClr val="0070C0"/>
            </a:solidFill>
          </a:ln>
        </p:spPr>
      </p:pic>
      <p:pic>
        <p:nvPicPr>
          <p:cNvPr id="6" name="Picture 5">
            <a:extLst>
              <a:ext uri="{FF2B5EF4-FFF2-40B4-BE49-F238E27FC236}">
                <a16:creationId xmlns:a16="http://schemas.microsoft.com/office/drawing/2014/main" id="{62A85E12-F16D-55B5-D47F-582AC4ADBD20}"/>
              </a:ext>
            </a:extLst>
          </p:cNvPr>
          <p:cNvPicPr>
            <a:picLocks noChangeAspect="1"/>
          </p:cNvPicPr>
          <p:nvPr/>
        </p:nvPicPr>
        <p:blipFill>
          <a:blip r:embed="rId3"/>
          <a:stretch>
            <a:fillRect/>
          </a:stretch>
        </p:blipFill>
        <p:spPr>
          <a:xfrm>
            <a:off x="503438" y="2576790"/>
            <a:ext cx="5740026" cy="1974890"/>
          </a:xfrm>
          <a:prstGeom prst="rect">
            <a:avLst/>
          </a:prstGeom>
          <a:ln w="38100">
            <a:solidFill>
              <a:srgbClr val="0070C0"/>
            </a:solidFill>
          </a:ln>
        </p:spPr>
      </p:pic>
      <p:pic>
        <p:nvPicPr>
          <p:cNvPr id="10" name="Picture 9">
            <a:extLst>
              <a:ext uri="{FF2B5EF4-FFF2-40B4-BE49-F238E27FC236}">
                <a16:creationId xmlns:a16="http://schemas.microsoft.com/office/drawing/2014/main" id="{DF92AF23-76C6-75DB-8E68-B212807F5CEC}"/>
              </a:ext>
            </a:extLst>
          </p:cNvPr>
          <p:cNvPicPr>
            <a:picLocks noChangeAspect="1"/>
          </p:cNvPicPr>
          <p:nvPr/>
        </p:nvPicPr>
        <p:blipFill>
          <a:blip r:embed="rId4"/>
          <a:stretch>
            <a:fillRect/>
          </a:stretch>
        </p:blipFill>
        <p:spPr>
          <a:xfrm>
            <a:off x="6473703" y="2576790"/>
            <a:ext cx="5518646" cy="3763050"/>
          </a:xfrm>
          <a:prstGeom prst="rect">
            <a:avLst/>
          </a:prstGeom>
          <a:ln w="38100">
            <a:solidFill>
              <a:srgbClr val="0070C0"/>
            </a:solidFill>
          </a:ln>
        </p:spPr>
      </p:pic>
      <p:sp>
        <p:nvSpPr>
          <p:cNvPr id="2" name="Subtitle 2">
            <a:extLst>
              <a:ext uri="{FF2B5EF4-FFF2-40B4-BE49-F238E27FC236}">
                <a16:creationId xmlns:a16="http://schemas.microsoft.com/office/drawing/2014/main" id="{46BC78AB-1D40-19C3-03D1-3BC5B77AD3A4}"/>
              </a:ext>
            </a:extLst>
          </p:cNvPr>
          <p:cNvSpPr txBox="1">
            <a:spLocks/>
          </p:cNvSpPr>
          <p:nvPr/>
        </p:nvSpPr>
        <p:spPr>
          <a:xfrm>
            <a:off x="748284" y="236353"/>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400" kern="1200" cap="all" spc="120" baseline="0" dirty="0">
                <a:solidFill>
                  <a:schemeClr val="bg1"/>
                </a:solidFill>
                <a:latin typeface="+mj-lt"/>
                <a:ea typeface="+mj-ea"/>
                <a:cs typeface="+mj-cs"/>
              </a:rPr>
              <a:t>MATHEMATICS PAPER 2: REASONING </a:t>
            </a:r>
          </a:p>
        </p:txBody>
      </p:sp>
    </p:spTree>
    <p:extLst>
      <p:ext uri="{BB962C8B-B14F-4D97-AF65-F5344CB8AC3E}">
        <p14:creationId xmlns:p14="http://schemas.microsoft.com/office/powerpoint/2010/main" val="309663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ED60D-0E00-EA8F-D5C2-A3E6DC9D4D90}"/>
              </a:ext>
            </a:extLst>
          </p:cNvPr>
          <p:cNvPicPr>
            <a:picLocks noChangeAspect="1"/>
          </p:cNvPicPr>
          <p:nvPr/>
        </p:nvPicPr>
        <p:blipFill>
          <a:blip r:embed="rId2"/>
          <a:stretch>
            <a:fillRect/>
          </a:stretch>
        </p:blipFill>
        <p:spPr>
          <a:xfrm>
            <a:off x="1285768" y="2906289"/>
            <a:ext cx="4810232" cy="2945871"/>
          </a:xfrm>
          <a:prstGeom prst="rect">
            <a:avLst/>
          </a:prstGeom>
          <a:ln w="38100">
            <a:solidFill>
              <a:srgbClr val="0070C0"/>
            </a:solidFill>
          </a:ln>
        </p:spPr>
      </p:pic>
      <p:pic>
        <p:nvPicPr>
          <p:cNvPr id="10" name="Picture 9">
            <a:extLst>
              <a:ext uri="{FF2B5EF4-FFF2-40B4-BE49-F238E27FC236}">
                <a16:creationId xmlns:a16="http://schemas.microsoft.com/office/drawing/2014/main" id="{FC8DFF9B-BDDF-32EC-7467-0116AEA7FFF7}"/>
              </a:ext>
            </a:extLst>
          </p:cNvPr>
          <p:cNvPicPr>
            <a:picLocks noChangeAspect="1"/>
          </p:cNvPicPr>
          <p:nvPr/>
        </p:nvPicPr>
        <p:blipFill>
          <a:blip r:embed="rId3"/>
          <a:stretch>
            <a:fillRect/>
          </a:stretch>
        </p:blipFill>
        <p:spPr>
          <a:xfrm>
            <a:off x="6825496" y="2488975"/>
            <a:ext cx="4616687" cy="4369025"/>
          </a:xfrm>
          <a:prstGeom prst="rect">
            <a:avLst/>
          </a:prstGeom>
          <a:ln w="38100">
            <a:solidFill>
              <a:srgbClr val="0070C0"/>
            </a:solidFill>
          </a:ln>
        </p:spPr>
      </p:pic>
      <p:sp>
        <p:nvSpPr>
          <p:cNvPr id="2" name="Subtitle 2">
            <a:extLst>
              <a:ext uri="{FF2B5EF4-FFF2-40B4-BE49-F238E27FC236}">
                <a16:creationId xmlns:a16="http://schemas.microsoft.com/office/drawing/2014/main" id="{362EBD05-092D-88FC-11F0-7DE562DE39F8}"/>
              </a:ext>
            </a:extLst>
          </p:cNvPr>
          <p:cNvSpPr txBox="1">
            <a:spLocks/>
          </p:cNvSpPr>
          <p:nvPr/>
        </p:nvSpPr>
        <p:spPr>
          <a:xfrm>
            <a:off x="748284" y="236353"/>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400" kern="1200" cap="all" spc="120" baseline="0" dirty="0">
                <a:solidFill>
                  <a:schemeClr val="bg1"/>
                </a:solidFill>
                <a:latin typeface="+mj-lt"/>
                <a:ea typeface="+mj-ea"/>
                <a:cs typeface="+mj-cs"/>
              </a:rPr>
              <a:t>MATHEMATICS PAPER 3: REASONING </a:t>
            </a:r>
          </a:p>
        </p:txBody>
      </p:sp>
      <p:pic>
        <p:nvPicPr>
          <p:cNvPr id="4" name="Picture 3">
            <a:extLst>
              <a:ext uri="{FF2B5EF4-FFF2-40B4-BE49-F238E27FC236}">
                <a16:creationId xmlns:a16="http://schemas.microsoft.com/office/drawing/2014/main" id="{C5E19FEF-0898-AE78-E533-B6F8C2841CD4}"/>
              </a:ext>
            </a:extLst>
          </p:cNvPr>
          <p:cNvPicPr>
            <a:picLocks noChangeAspect="1"/>
          </p:cNvPicPr>
          <p:nvPr/>
        </p:nvPicPr>
        <p:blipFill>
          <a:blip r:embed="rId4"/>
          <a:stretch>
            <a:fillRect/>
          </a:stretch>
        </p:blipFill>
        <p:spPr>
          <a:xfrm>
            <a:off x="10255793" y="236353"/>
            <a:ext cx="1672047" cy="1751951"/>
          </a:xfrm>
          <a:prstGeom prst="rect">
            <a:avLst/>
          </a:prstGeom>
          <a:ln>
            <a:solidFill>
              <a:srgbClr val="00B0F0"/>
            </a:solidFill>
          </a:ln>
        </p:spPr>
      </p:pic>
    </p:spTree>
    <p:extLst>
      <p:ext uri="{BB962C8B-B14F-4D97-AF65-F5344CB8AC3E}">
        <p14:creationId xmlns:p14="http://schemas.microsoft.com/office/powerpoint/2010/main" val="341517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962024" y="3429000"/>
            <a:ext cx="10267950" cy="1706980"/>
          </a:xfrm>
        </p:spPr>
        <p:txBody>
          <a:bodyPr vert="horz" lIns="91440" tIns="45720" rIns="91440" bIns="45720" rtlCol="0" anchor="b">
            <a:noAutofit/>
          </a:bodyPr>
          <a:lstStyle/>
          <a:p>
            <a:pPr algn="ctr"/>
            <a:r>
              <a:rPr lang="en-US" sz="9600" dirty="0">
                <a:solidFill>
                  <a:srgbClr val="FFFFFF"/>
                </a:solidFill>
              </a:rPr>
              <a:t>SPECIAL ARRANGEMENTS</a:t>
            </a:r>
          </a:p>
        </p:txBody>
      </p:sp>
    </p:spTree>
    <p:extLst>
      <p:ext uri="{BB962C8B-B14F-4D97-AF65-F5344CB8AC3E}">
        <p14:creationId xmlns:p14="http://schemas.microsoft.com/office/powerpoint/2010/main" val="121254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62EBD05-092D-88FC-11F0-7DE562DE39F8}"/>
              </a:ext>
            </a:extLst>
          </p:cNvPr>
          <p:cNvSpPr txBox="1">
            <a:spLocks/>
          </p:cNvSpPr>
          <p:nvPr/>
        </p:nvSpPr>
        <p:spPr>
          <a:xfrm>
            <a:off x="748284" y="236353"/>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5400" kern="1200" cap="all" spc="120" baseline="0" dirty="0">
                <a:solidFill>
                  <a:schemeClr val="bg1"/>
                </a:solidFill>
                <a:latin typeface="+mj-lt"/>
                <a:ea typeface="+mj-ea"/>
                <a:cs typeface="+mj-cs"/>
              </a:rPr>
              <a:t>SPECIAL ARRANGEMENTS</a:t>
            </a:r>
          </a:p>
        </p:txBody>
      </p:sp>
      <p:sp>
        <p:nvSpPr>
          <p:cNvPr id="6" name="TextBox 5">
            <a:extLst>
              <a:ext uri="{FF2B5EF4-FFF2-40B4-BE49-F238E27FC236}">
                <a16:creationId xmlns:a16="http://schemas.microsoft.com/office/drawing/2014/main" id="{A6863829-C93B-5E8B-F039-42952AF2311D}"/>
              </a:ext>
            </a:extLst>
          </p:cNvPr>
          <p:cNvSpPr txBox="1"/>
          <p:nvPr/>
        </p:nvSpPr>
        <p:spPr>
          <a:xfrm>
            <a:off x="416560" y="2783840"/>
            <a:ext cx="11419840" cy="3477875"/>
          </a:xfrm>
          <a:prstGeom prst="rect">
            <a:avLst/>
          </a:prstGeom>
          <a:noFill/>
        </p:spPr>
        <p:txBody>
          <a:bodyPr wrap="square" rtlCol="0">
            <a:spAutoFit/>
          </a:bodyPr>
          <a:lstStyle/>
          <a:p>
            <a:r>
              <a:rPr lang="en-GB" sz="2000" dirty="0"/>
              <a:t>Children with additional needs (who have similar support as part of day-to-day learning in school) may be allotted specific arrangements including: </a:t>
            </a:r>
          </a:p>
          <a:p>
            <a:pPr marL="457200" indent="-457200">
              <a:buFont typeface="Arial" panose="020B0604020202020204" pitchFamily="34" charset="0"/>
              <a:buChar char="•"/>
            </a:pPr>
            <a:r>
              <a:rPr lang="en-GB" sz="2000" dirty="0"/>
              <a:t>Additional time </a:t>
            </a:r>
          </a:p>
          <a:p>
            <a:pPr marL="457200" indent="-457200">
              <a:buFont typeface="Arial" panose="020B0604020202020204" pitchFamily="34" charset="0"/>
              <a:buChar char="•"/>
            </a:pPr>
            <a:r>
              <a:rPr lang="en-GB" sz="2000" dirty="0"/>
              <a:t>Tests being opened early to be modified </a:t>
            </a:r>
          </a:p>
          <a:p>
            <a:pPr marL="457200" indent="-457200">
              <a:buFont typeface="Arial" panose="020B0604020202020204" pitchFamily="34" charset="0"/>
              <a:buChar char="•"/>
            </a:pPr>
            <a:r>
              <a:rPr lang="en-GB" sz="2000" dirty="0"/>
              <a:t>An adult to scribe for them </a:t>
            </a:r>
          </a:p>
          <a:p>
            <a:pPr marL="457200" indent="-457200">
              <a:buFont typeface="Arial" panose="020B0604020202020204" pitchFamily="34" charset="0"/>
              <a:buChar char="•"/>
            </a:pPr>
            <a:r>
              <a:rPr lang="en-GB" sz="2000" dirty="0"/>
              <a:t>An adult to read for them </a:t>
            </a:r>
          </a:p>
          <a:p>
            <a:pPr marL="457200" indent="-457200">
              <a:buFont typeface="Arial" panose="020B0604020202020204" pitchFamily="34" charset="0"/>
              <a:buChar char="•"/>
            </a:pPr>
            <a:r>
              <a:rPr lang="en-GB" sz="2000" dirty="0"/>
              <a:t>The use of prompts or rest breaks </a:t>
            </a:r>
          </a:p>
          <a:p>
            <a:pPr marL="457200" indent="-457200">
              <a:buFont typeface="Arial" panose="020B0604020202020204" pitchFamily="34" charset="0"/>
              <a:buChar char="•"/>
            </a:pPr>
            <a:r>
              <a:rPr lang="en-GB" sz="2000" dirty="0"/>
              <a:t>Arrangements for children who are ill or injured at the time of the tests</a:t>
            </a:r>
          </a:p>
          <a:p>
            <a:pPr marL="457200" indent="-457200">
              <a:buFont typeface="Arial" panose="020B0604020202020204" pitchFamily="34" charset="0"/>
              <a:buChar char="•"/>
            </a:pPr>
            <a:r>
              <a:rPr lang="en-GB" sz="2000" dirty="0"/>
              <a:t>Pupils with an EHCP are automatically allowed up to 25% additional time (except for the spelling paper, which is not timed). Pupils who use the modified large print or braille versions of the tests are automatically allowed up to 100% additional time. </a:t>
            </a:r>
          </a:p>
        </p:txBody>
      </p:sp>
    </p:spTree>
    <p:extLst>
      <p:ext uri="{BB962C8B-B14F-4D97-AF65-F5344CB8AC3E}">
        <p14:creationId xmlns:p14="http://schemas.microsoft.com/office/powerpoint/2010/main" val="195386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748664" y="2301240"/>
            <a:ext cx="10267950" cy="1706980"/>
          </a:xfrm>
        </p:spPr>
        <p:txBody>
          <a:bodyPr vert="horz" lIns="91440" tIns="45720" rIns="91440" bIns="45720" rtlCol="0" anchor="b">
            <a:noAutofit/>
          </a:bodyPr>
          <a:lstStyle/>
          <a:p>
            <a:pPr algn="ctr"/>
            <a:r>
              <a:rPr lang="en-US" sz="9600" dirty="0">
                <a:solidFill>
                  <a:srgbClr val="FFFFFF"/>
                </a:solidFill>
              </a:rPr>
              <a:t>WRITING</a:t>
            </a:r>
          </a:p>
        </p:txBody>
      </p:sp>
    </p:spTree>
    <p:extLst>
      <p:ext uri="{BB962C8B-B14F-4D97-AF65-F5344CB8AC3E}">
        <p14:creationId xmlns:p14="http://schemas.microsoft.com/office/powerpoint/2010/main" val="364814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E20F7C-65DC-3012-750D-0F398A77ED87}"/>
              </a:ext>
            </a:extLst>
          </p:cNvPr>
          <p:cNvPicPr>
            <a:picLocks noChangeAspect="1"/>
          </p:cNvPicPr>
          <p:nvPr/>
        </p:nvPicPr>
        <p:blipFill>
          <a:blip r:embed="rId2"/>
          <a:stretch>
            <a:fillRect/>
          </a:stretch>
        </p:blipFill>
        <p:spPr>
          <a:xfrm>
            <a:off x="463471" y="564897"/>
            <a:ext cx="10976690" cy="5482424"/>
          </a:xfrm>
          <a:prstGeom prst="rect">
            <a:avLst/>
          </a:prstGeom>
        </p:spPr>
      </p:pic>
    </p:spTree>
    <p:extLst>
      <p:ext uri="{BB962C8B-B14F-4D97-AF65-F5344CB8AC3E}">
        <p14:creationId xmlns:p14="http://schemas.microsoft.com/office/powerpoint/2010/main" val="110290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54B8D-17D7-AF20-99C3-75A680D335FA}"/>
              </a:ext>
            </a:extLst>
          </p:cNvPr>
          <p:cNvPicPr>
            <a:picLocks noChangeAspect="1"/>
          </p:cNvPicPr>
          <p:nvPr/>
        </p:nvPicPr>
        <p:blipFill>
          <a:blip r:embed="rId2"/>
          <a:stretch>
            <a:fillRect/>
          </a:stretch>
        </p:blipFill>
        <p:spPr>
          <a:xfrm>
            <a:off x="1574650" y="162922"/>
            <a:ext cx="8747909" cy="6532155"/>
          </a:xfrm>
          <a:prstGeom prst="rect">
            <a:avLst/>
          </a:prstGeom>
        </p:spPr>
      </p:pic>
    </p:spTree>
    <p:extLst>
      <p:ext uri="{BB962C8B-B14F-4D97-AF65-F5344CB8AC3E}">
        <p14:creationId xmlns:p14="http://schemas.microsoft.com/office/powerpoint/2010/main" val="3536357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0A3FD7-C1A8-8619-07E8-6E8058433188}"/>
              </a:ext>
            </a:extLst>
          </p:cNvPr>
          <p:cNvPicPr>
            <a:picLocks noChangeAspect="1"/>
          </p:cNvPicPr>
          <p:nvPr/>
        </p:nvPicPr>
        <p:blipFill>
          <a:blip r:embed="rId2"/>
          <a:stretch>
            <a:fillRect/>
          </a:stretch>
        </p:blipFill>
        <p:spPr>
          <a:xfrm>
            <a:off x="648819" y="355441"/>
            <a:ext cx="11045341" cy="5798205"/>
          </a:xfrm>
          <a:prstGeom prst="rect">
            <a:avLst/>
          </a:prstGeom>
        </p:spPr>
      </p:pic>
    </p:spTree>
    <p:extLst>
      <p:ext uri="{BB962C8B-B14F-4D97-AF65-F5344CB8AC3E}">
        <p14:creationId xmlns:p14="http://schemas.microsoft.com/office/powerpoint/2010/main" val="1615345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134744" y="2956560"/>
            <a:ext cx="10267950" cy="1706980"/>
          </a:xfrm>
        </p:spPr>
        <p:txBody>
          <a:bodyPr vert="horz" lIns="91440" tIns="45720" rIns="91440" bIns="45720" rtlCol="0" anchor="b">
            <a:normAutofit fontScale="90000"/>
          </a:bodyPr>
          <a:lstStyle/>
          <a:p>
            <a:pPr algn="ctr"/>
            <a:r>
              <a:rPr lang="en-US" sz="8800" dirty="0">
                <a:solidFill>
                  <a:srgbClr val="FFFFFF"/>
                </a:solidFill>
              </a:rPr>
              <a:t>How can you help your child?</a:t>
            </a:r>
          </a:p>
        </p:txBody>
      </p:sp>
    </p:spTree>
    <p:extLst>
      <p:ext uri="{BB962C8B-B14F-4D97-AF65-F5344CB8AC3E}">
        <p14:creationId xmlns:p14="http://schemas.microsoft.com/office/powerpoint/2010/main" val="19010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D68C273-A13D-EBFE-585E-68848DEE7A12}"/>
              </a:ext>
            </a:extLst>
          </p:cNvPr>
          <p:cNvSpPr txBox="1">
            <a:spLocks/>
          </p:cNvSpPr>
          <p:nvPr/>
        </p:nvSpPr>
        <p:spPr>
          <a:xfrm>
            <a:off x="961644" y="4572003"/>
            <a:ext cx="10268712" cy="1169121"/>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pPr>
            <a:r>
              <a:rPr lang="en-US" sz="7200" cap="all" spc="120">
                <a:solidFill>
                  <a:schemeClr val="bg1"/>
                </a:solidFill>
                <a:latin typeface="+mj-lt"/>
                <a:ea typeface="+mj-ea"/>
                <a:cs typeface="+mj-cs"/>
              </a:rPr>
              <a:t>PAST PAPERS </a:t>
            </a:r>
          </a:p>
        </p:txBody>
      </p:sp>
      <p:sp>
        <p:nvSpPr>
          <p:cNvPr id="2" name="Content Placeholder 2">
            <a:extLst>
              <a:ext uri="{FF2B5EF4-FFF2-40B4-BE49-F238E27FC236}">
                <a16:creationId xmlns:a16="http://schemas.microsoft.com/office/drawing/2014/main" id="{BF132819-9FDF-90F0-8A47-D888DDAC11E8}"/>
              </a:ext>
            </a:extLst>
          </p:cNvPr>
          <p:cNvSpPr>
            <a:spLocks noGrp="1"/>
          </p:cNvSpPr>
          <p:nvPr>
            <p:ph idx="1"/>
          </p:nvPr>
        </p:nvSpPr>
        <p:spPr>
          <a:xfrm>
            <a:off x="1862960" y="639575"/>
            <a:ext cx="5322095" cy="3082664"/>
          </a:xfrm>
        </p:spPr>
        <p:txBody>
          <a:bodyPr>
            <a:normAutofit/>
          </a:bodyPr>
          <a:lstStyle/>
          <a:p>
            <a:pPr defTabSz="685800">
              <a:spcBef>
                <a:spcPts val="525"/>
              </a:spcBef>
              <a:spcAft>
                <a:spcPts val="525"/>
              </a:spcAft>
            </a:pPr>
            <a:r>
              <a:rPr lang="en-GB" sz="2700" kern="1200" spc="38" baseline="0" dirty="0">
                <a:solidFill>
                  <a:schemeClr val="tx1"/>
                </a:solidFill>
                <a:latin typeface="+mn-lt"/>
                <a:ea typeface="+mn-ea"/>
                <a:cs typeface="+mn-cs"/>
              </a:rPr>
              <a:t>We ask that children do not complete past papers. We use these for mocks and need accurate scores and question analysis of how they are performing to inform our planning and teaching. </a:t>
            </a:r>
          </a:p>
          <a:p>
            <a:pPr defTabSz="685800">
              <a:spcBef>
                <a:spcPts val="525"/>
              </a:spcBef>
              <a:spcAft>
                <a:spcPts val="525"/>
              </a:spcAft>
            </a:pPr>
            <a:endParaRPr lang="en-GB" sz="1950" kern="1200" spc="38" baseline="0" dirty="0">
              <a:solidFill>
                <a:schemeClr val="accent1"/>
              </a:solidFill>
              <a:latin typeface="+mn-lt"/>
              <a:ea typeface="+mn-ea"/>
              <a:cs typeface="+mn-cs"/>
            </a:endParaRPr>
          </a:p>
          <a:p>
            <a:endParaRPr lang="en-GB" dirty="0"/>
          </a:p>
        </p:txBody>
      </p:sp>
      <p:pic>
        <p:nvPicPr>
          <p:cNvPr id="4" name="Picture 3" descr="A close up of a book&#10;&#10;Description automatically generated">
            <a:extLst>
              <a:ext uri="{FF2B5EF4-FFF2-40B4-BE49-F238E27FC236}">
                <a16:creationId xmlns:a16="http://schemas.microsoft.com/office/drawing/2014/main" id="{7FAE2D15-9F77-CB87-0868-20953A50E169}"/>
              </a:ext>
            </a:extLst>
          </p:cNvPr>
          <p:cNvPicPr>
            <a:picLocks noChangeAspect="1"/>
          </p:cNvPicPr>
          <p:nvPr/>
        </p:nvPicPr>
        <p:blipFill>
          <a:blip r:embed="rId2"/>
          <a:stretch>
            <a:fillRect/>
          </a:stretch>
        </p:blipFill>
        <p:spPr>
          <a:xfrm>
            <a:off x="7807119" y="862289"/>
            <a:ext cx="2154275" cy="2511292"/>
          </a:xfrm>
          <a:prstGeom prst="rect">
            <a:avLst/>
          </a:prstGeom>
          <a:ln w="28575">
            <a:solidFill>
              <a:schemeClr val="tx1"/>
            </a:solidFill>
          </a:ln>
        </p:spPr>
      </p:pic>
      <p:sp>
        <p:nvSpPr>
          <p:cNvPr id="6" name="Multiplication Sign 5">
            <a:extLst>
              <a:ext uri="{FF2B5EF4-FFF2-40B4-BE49-F238E27FC236}">
                <a16:creationId xmlns:a16="http://schemas.microsoft.com/office/drawing/2014/main" id="{892CCE59-3C21-A0D6-19AC-F21F053C34DC}"/>
              </a:ext>
            </a:extLst>
          </p:cNvPr>
          <p:cNvSpPr/>
          <p:nvPr/>
        </p:nvSpPr>
        <p:spPr>
          <a:xfrm>
            <a:off x="7439472" y="985165"/>
            <a:ext cx="2889568" cy="226553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025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962024" y="2235031"/>
            <a:ext cx="10267950" cy="2684004"/>
          </a:xfrm>
        </p:spPr>
        <p:txBody>
          <a:bodyPr vert="horz" lIns="91440" tIns="45720" rIns="91440" bIns="45720" rtlCol="0" anchor="b">
            <a:normAutofit/>
          </a:bodyPr>
          <a:lstStyle/>
          <a:p>
            <a:pPr algn="ctr"/>
            <a:r>
              <a:rPr lang="en-US" sz="8800" dirty="0">
                <a:solidFill>
                  <a:srgbClr val="FFFFFF"/>
                </a:solidFill>
              </a:rPr>
              <a:t>What are the SATs tests?</a:t>
            </a:r>
          </a:p>
        </p:txBody>
      </p:sp>
    </p:spTree>
    <p:extLst>
      <p:ext uri="{BB962C8B-B14F-4D97-AF65-F5344CB8AC3E}">
        <p14:creationId xmlns:p14="http://schemas.microsoft.com/office/powerpoint/2010/main" val="8014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4278B-0B02-D361-645B-F65BA9D39984}"/>
              </a:ext>
            </a:extLst>
          </p:cNvPr>
          <p:cNvPicPr>
            <a:picLocks noChangeAspect="1"/>
          </p:cNvPicPr>
          <p:nvPr/>
        </p:nvPicPr>
        <p:blipFill>
          <a:blip r:embed="rId2"/>
          <a:stretch>
            <a:fillRect/>
          </a:stretch>
        </p:blipFill>
        <p:spPr>
          <a:xfrm>
            <a:off x="512149" y="2455431"/>
            <a:ext cx="6800465" cy="2614409"/>
          </a:xfrm>
          <a:prstGeom prst="rect">
            <a:avLst/>
          </a:prstGeom>
          <a:ln w="28575">
            <a:solidFill>
              <a:schemeClr val="tx1"/>
            </a:solidFill>
          </a:ln>
        </p:spPr>
      </p:pic>
      <p:sp>
        <p:nvSpPr>
          <p:cNvPr id="12" name="TextBox 11">
            <a:extLst>
              <a:ext uri="{FF2B5EF4-FFF2-40B4-BE49-F238E27FC236}">
                <a16:creationId xmlns:a16="http://schemas.microsoft.com/office/drawing/2014/main" id="{98C93C6C-6D67-9D71-B25F-D669549BBF9B}"/>
              </a:ext>
            </a:extLst>
          </p:cNvPr>
          <p:cNvSpPr txBox="1"/>
          <p:nvPr/>
        </p:nvSpPr>
        <p:spPr>
          <a:xfrm>
            <a:off x="1234440" y="5452374"/>
            <a:ext cx="5720080" cy="523220"/>
          </a:xfrm>
          <a:prstGeom prst="rect">
            <a:avLst/>
          </a:prstGeom>
          <a:noFill/>
        </p:spPr>
        <p:txBody>
          <a:bodyPr wrap="square" rtlCol="0">
            <a:spAutoFit/>
          </a:bodyPr>
          <a:lstStyle/>
          <a:p>
            <a:r>
              <a:rPr lang="en-GB" sz="2800" dirty="0">
                <a:hlinkClick r:id="rId3"/>
              </a:rPr>
              <a:t>Primary Resources - MathsBot.com</a:t>
            </a:r>
            <a:endParaRPr lang="en-GB" sz="2800" dirty="0"/>
          </a:p>
        </p:txBody>
      </p:sp>
      <p:pic>
        <p:nvPicPr>
          <p:cNvPr id="13" name="Picture 12">
            <a:extLst>
              <a:ext uri="{FF2B5EF4-FFF2-40B4-BE49-F238E27FC236}">
                <a16:creationId xmlns:a16="http://schemas.microsoft.com/office/drawing/2014/main" id="{A9CD7EF3-54EC-3128-7435-42785E7323D8}"/>
              </a:ext>
            </a:extLst>
          </p:cNvPr>
          <p:cNvPicPr>
            <a:picLocks noChangeAspect="1"/>
          </p:cNvPicPr>
          <p:nvPr/>
        </p:nvPicPr>
        <p:blipFill>
          <a:blip r:embed="rId4"/>
          <a:stretch>
            <a:fillRect/>
          </a:stretch>
        </p:blipFill>
        <p:spPr>
          <a:xfrm>
            <a:off x="8726116" y="2805351"/>
            <a:ext cx="2439411" cy="1914568"/>
          </a:xfrm>
          <a:prstGeom prst="rect">
            <a:avLst/>
          </a:prstGeom>
          <a:ln w="38100">
            <a:solidFill>
              <a:schemeClr val="tx1"/>
            </a:solidFill>
          </a:ln>
        </p:spPr>
      </p:pic>
      <p:sp>
        <p:nvSpPr>
          <p:cNvPr id="2" name="Subtitle 2">
            <a:extLst>
              <a:ext uri="{FF2B5EF4-FFF2-40B4-BE49-F238E27FC236}">
                <a16:creationId xmlns:a16="http://schemas.microsoft.com/office/drawing/2014/main" id="{AA67EEDD-9CC7-2E3C-8F5F-C246B87610ED}"/>
              </a:ext>
            </a:extLst>
          </p:cNvPr>
          <p:cNvSpPr txBox="1">
            <a:spLocks/>
          </p:cNvSpPr>
          <p:nvPr/>
        </p:nvSpPr>
        <p:spPr>
          <a:xfrm>
            <a:off x="896815" y="372113"/>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MATHS</a:t>
            </a:r>
          </a:p>
        </p:txBody>
      </p:sp>
    </p:spTree>
    <p:extLst>
      <p:ext uri="{BB962C8B-B14F-4D97-AF65-F5344CB8AC3E}">
        <p14:creationId xmlns:p14="http://schemas.microsoft.com/office/powerpoint/2010/main" val="191359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a:solidFill>
                  <a:schemeClr val="bg1"/>
                </a:solidFill>
                <a:latin typeface="+mj-lt"/>
                <a:ea typeface="+mj-ea"/>
                <a:cs typeface="+mj-cs"/>
              </a:rPr>
              <a:t>Maths   </a:t>
            </a:r>
          </a:p>
        </p:txBody>
      </p:sp>
      <p:sp>
        <p:nvSpPr>
          <p:cNvPr id="16" name="Rectangle 15">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97DC14D-E971-9DD0-D41A-6CD65810770C}"/>
              </a:ext>
            </a:extLst>
          </p:cNvPr>
          <p:cNvPicPr>
            <a:picLocks noChangeAspect="1"/>
          </p:cNvPicPr>
          <p:nvPr/>
        </p:nvPicPr>
        <p:blipFill rotWithShape="1">
          <a:blip r:embed="rId2"/>
          <a:srcRect l="14738" r="4889" b="3"/>
          <a:stretch/>
        </p:blipFill>
        <p:spPr>
          <a:xfrm>
            <a:off x="-3048" y="2264988"/>
            <a:ext cx="4370832" cy="3952189"/>
          </a:xfrm>
          <a:prstGeom prst="rect">
            <a:avLst/>
          </a:prstGeom>
        </p:spPr>
      </p:pic>
      <p:sp>
        <p:nvSpPr>
          <p:cNvPr id="9" name="TextBox 8">
            <a:extLst>
              <a:ext uri="{FF2B5EF4-FFF2-40B4-BE49-F238E27FC236}">
                <a16:creationId xmlns:a16="http://schemas.microsoft.com/office/drawing/2014/main" id="{F9BC0BA4-746F-7881-ACB0-90F2A834598E}"/>
              </a:ext>
            </a:extLst>
          </p:cNvPr>
          <p:cNvSpPr txBox="1"/>
          <p:nvPr/>
        </p:nvSpPr>
        <p:spPr>
          <a:xfrm>
            <a:off x="4490720" y="2336413"/>
            <a:ext cx="7589520" cy="3569088"/>
          </a:xfrm>
          <a:prstGeom prst="rect">
            <a:avLst/>
          </a:prstGeom>
        </p:spPr>
        <p:txBody>
          <a:bodyPr vert="horz" lIns="91440" tIns="45720" rIns="91440" bIns="45720" rtlCol="0" anchor="ctr">
            <a:normAutofit lnSpcReduction="10000"/>
          </a:bodyPr>
          <a:lstStyle/>
          <a:p>
            <a:pPr marL="342900" indent="-342900">
              <a:lnSpc>
                <a:spcPct val="91000"/>
              </a:lnSpc>
              <a:spcAft>
                <a:spcPts val="600"/>
              </a:spcAft>
              <a:buFont typeface="Arial" panose="020B0604020202020204" pitchFamily="34" charset="0"/>
              <a:buChar char="•"/>
            </a:pPr>
            <a:r>
              <a:rPr lang="en-US" spc="50" dirty="0"/>
              <a:t>Play times tables games </a:t>
            </a:r>
          </a:p>
          <a:p>
            <a:pPr marL="342900" indent="-342900">
              <a:lnSpc>
                <a:spcPct val="91000"/>
              </a:lnSpc>
              <a:spcAft>
                <a:spcPts val="600"/>
              </a:spcAft>
              <a:buFont typeface="Arial" panose="020B0604020202020204" pitchFamily="34" charset="0"/>
              <a:buChar char="•"/>
            </a:pPr>
            <a:r>
              <a:rPr lang="en-US" spc="50" dirty="0"/>
              <a:t>Play mental </a:t>
            </a:r>
            <a:r>
              <a:rPr lang="en-US" spc="50" dirty="0" err="1"/>
              <a:t>maths</a:t>
            </a:r>
            <a:r>
              <a:rPr lang="en-US" spc="50" dirty="0"/>
              <a:t> games including counting in different amounts, forwards and backwards</a:t>
            </a:r>
          </a:p>
          <a:p>
            <a:pPr marL="342900" indent="-342900">
              <a:lnSpc>
                <a:spcPct val="91000"/>
              </a:lnSpc>
              <a:spcAft>
                <a:spcPts val="600"/>
              </a:spcAft>
              <a:buFont typeface="Arial" panose="020B0604020202020204" pitchFamily="34" charset="0"/>
              <a:buChar char="•"/>
            </a:pPr>
            <a:r>
              <a:rPr lang="en-US" spc="50" dirty="0"/>
              <a:t>Encourage opportunities for telling the time</a:t>
            </a:r>
          </a:p>
          <a:p>
            <a:pPr marL="342900" indent="-342900">
              <a:lnSpc>
                <a:spcPct val="91000"/>
              </a:lnSpc>
              <a:spcAft>
                <a:spcPts val="600"/>
              </a:spcAft>
              <a:buFont typeface="Arial" panose="020B0604020202020204" pitchFamily="34" charset="0"/>
              <a:buChar char="•"/>
            </a:pPr>
            <a:r>
              <a:rPr lang="en-US" spc="50" dirty="0"/>
              <a:t>Encourage opportunities for counting coins and money; finding amounts for calculating change when shopping </a:t>
            </a:r>
          </a:p>
          <a:p>
            <a:pPr marL="342900" indent="-342900">
              <a:lnSpc>
                <a:spcPct val="91000"/>
              </a:lnSpc>
              <a:spcAft>
                <a:spcPts val="600"/>
              </a:spcAft>
              <a:buFont typeface="Arial" panose="020B0604020202020204" pitchFamily="34" charset="0"/>
              <a:buChar char="•"/>
            </a:pPr>
            <a:r>
              <a:rPr lang="en-US" spc="50" dirty="0"/>
              <a:t>Read longer number e.g. house prices</a:t>
            </a:r>
          </a:p>
          <a:p>
            <a:pPr marL="342900" indent="-342900">
              <a:lnSpc>
                <a:spcPct val="91000"/>
              </a:lnSpc>
              <a:spcAft>
                <a:spcPts val="600"/>
              </a:spcAft>
              <a:buFont typeface="Arial" panose="020B0604020202020204" pitchFamily="34" charset="0"/>
              <a:buChar char="•"/>
            </a:pPr>
            <a:r>
              <a:rPr lang="en-US" spc="50" dirty="0"/>
              <a:t>Look for examples of 2D and 3D shapes around the home </a:t>
            </a:r>
          </a:p>
          <a:p>
            <a:pPr marL="342900" indent="-342900">
              <a:lnSpc>
                <a:spcPct val="91000"/>
              </a:lnSpc>
              <a:spcAft>
                <a:spcPts val="600"/>
              </a:spcAft>
              <a:buFont typeface="Arial" panose="020B0604020202020204" pitchFamily="34" charset="0"/>
              <a:buChar char="•"/>
            </a:pPr>
            <a:r>
              <a:rPr lang="en-US" spc="50" dirty="0"/>
              <a:t>Identify, weigh or measure quantities and amounts e.g. when cooking </a:t>
            </a:r>
          </a:p>
          <a:p>
            <a:pPr marL="342900" indent="-342900">
              <a:lnSpc>
                <a:spcPct val="91000"/>
              </a:lnSpc>
              <a:spcAft>
                <a:spcPts val="600"/>
              </a:spcAft>
              <a:buFont typeface="Arial" panose="020B0604020202020204" pitchFamily="34" charset="0"/>
              <a:buChar char="•"/>
            </a:pPr>
            <a:r>
              <a:rPr lang="en-US" spc="50" dirty="0"/>
              <a:t>Play games involving numbers or logic, such as dominoes, card games, monopoly </a:t>
            </a:r>
          </a:p>
        </p:txBody>
      </p:sp>
    </p:spTree>
    <p:extLst>
      <p:ext uri="{BB962C8B-B14F-4D97-AF65-F5344CB8AC3E}">
        <p14:creationId xmlns:p14="http://schemas.microsoft.com/office/powerpoint/2010/main" val="363759806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Reading    </a:t>
            </a:r>
          </a:p>
        </p:txBody>
      </p:sp>
      <p:pic>
        <p:nvPicPr>
          <p:cNvPr id="3" name="Picture 2" descr="An open book with a drawing of sun and clouds&#10;&#10;Description automatically generated">
            <a:extLst>
              <a:ext uri="{FF2B5EF4-FFF2-40B4-BE49-F238E27FC236}">
                <a16:creationId xmlns:a16="http://schemas.microsoft.com/office/drawing/2014/main" id="{A2C7C2E9-0E35-ACAA-6467-E7C5F6FC4CB7}"/>
              </a:ext>
            </a:extLst>
          </p:cNvPr>
          <p:cNvPicPr>
            <a:picLocks noChangeAspect="1"/>
          </p:cNvPicPr>
          <p:nvPr/>
        </p:nvPicPr>
        <p:blipFill>
          <a:blip r:embed="rId2"/>
          <a:stretch>
            <a:fillRect/>
          </a:stretch>
        </p:blipFill>
        <p:spPr>
          <a:xfrm>
            <a:off x="7533136" y="3135194"/>
            <a:ext cx="4012870" cy="2799168"/>
          </a:xfrm>
          <a:prstGeom prst="rect">
            <a:avLst/>
          </a:prstGeom>
        </p:spPr>
      </p:pic>
      <p:graphicFrame>
        <p:nvGraphicFramePr>
          <p:cNvPr id="17" name="TextBox 5">
            <a:extLst>
              <a:ext uri="{FF2B5EF4-FFF2-40B4-BE49-F238E27FC236}">
                <a16:creationId xmlns:a16="http://schemas.microsoft.com/office/drawing/2014/main" id="{47C6B77C-28A9-6B27-2FE5-ADD1958D6BB7}"/>
              </a:ext>
            </a:extLst>
          </p:cNvPr>
          <p:cNvGraphicFramePr/>
          <p:nvPr>
            <p:extLst>
              <p:ext uri="{D42A27DB-BD31-4B8C-83A1-F6EECF244321}">
                <p14:modId xmlns:p14="http://schemas.microsoft.com/office/powerpoint/2010/main" val="3821912124"/>
              </p:ext>
            </p:extLst>
          </p:nvPr>
        </p:nvGraphicFramePr>
        <p:xfrm>
          <a:off x="304800" y="2876496"/>
          <a:ext cx="7406640" cy="343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962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9366774-D73D-5506-93A9-1F7B0C453A16}"/>
              </a:ext>
            </a:extLst>
          </p:cNvPr>
          <p:cNvSpPr txBox="1">
            <a:spLocks/>
          </p:cNvSpPr>
          <p:nvPr/>
        </p:nvSpPr>
        <p:spPr>
          <a:xfrm>
            <a:off x="767080" y="37877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cap="all" spc="120" dirty="0">
                <a:solidFill>
                  <a:schemeClr val="bg1"/>
                </a:solidFill>
                <a:latin typeface="+mj-lt"/>
                <a:ea typeface="+mj-ea"/>
                <a:cs typeface="+mj-cs"/>
              </a:rPr>
              <a:t>SPAG</a:t>
            </a:r>
            <a:r>
              <a:rPr lang="en-US" sz="6600" kern="1200" cap="all" spc="120" baseline="0" dirty="0">
                <a:solidFill>
                  <a:schemeClr val="bg1"/>
                </a:solidFill>
                <a:latin typeface="+mj-lt"/>
                <a:ea typeface="+mj-ea"/>
                <a:cs typeface="+mj-cs"/>
              </a:rPr>
              <a:t>    </a:t>
            </a:r>
          </a:p>
        </p:txBody>
      </p:sp>
      <p:sp>
        <p:nvSpPr>
          <p:cNvPr id="4" name="TextBox 3">
            <a:extLst>
              <a:ext uri="{FF2B5EF4-FFF2-40B4-BE49-F238E27FC236}">
                <a16:creationId xmlns:a16="http://schemas.microsoft.com/office/drawing/2014/main" id="{78633CFB-877C-EFA9-7BF4-F0DD37B97E29}"/>
              </a:ext>
            </a:extLst>
          </p:cNvPr>
          <p:cNvSpPr txBox="1"/>
          <p:nvPr/>
        </p:nvSpPr>
        <p:spPr>
          <a:xfrm>
            <a:off x="602996" y="2439536"/>
            <a:ext cx="10596880" cy="3704410"/>
          </a:xfrm>
          <a:prstGeom prst="rect">
            <a:avLst/>
          </a:prstGeom>
        </p:spPr>
        <p:txBody>
          <a:bodyPr vert="horz" lIns="91440" tIns="45720" rIns="91440" bIns="45720" rtlCol="0" anchor="ctr">
            <a:normAutofit fontScale="92500"/>
          </a:bodyPr>
          <a:lstStyle/>
          <a:p>
            <a:pPr marL="285750" indent="-285750">
              <a:lnSpc>
                <a:spcPct val="101000"/>
              </a:lnSpc>
              <a:spcAft>
                <a:spcPts val="600"/>
              </a:spcAft>
              <a:buFont typeface="Arial" panose="020B0604020202020204" pitchFamily="34" charset="0"/>
              <a:buChar char="•"/>
            </a:pPr>
            <a:r>
              <a:rPr lang="en-US" sz="3600" spc="50" dirty="0"/>
              <a:t>Identify different skills in the children’s reading book e.g. can you see an example of a fronted adverbial?  </a:t>
            </a:r>
          </a:p>
          <a:p>
            <a:pPr marL="285750" indent="-285750">
              <a:lnSpc>
                <a:spcPct val="101000"/>
              </a:lnSpc>
              <a:spcAft>
                <a:spcPts val="600"/>
              </a:spcAft>
              <a:buFont typeface="Arial" panose="020B0604020202020204" pitchFamily="34" charset="0"/>
              <a:buChar char="•"/>
            </a:pPr>
            <a:r>
              <a:rPr lang="en-US" sz="3600" spc="50" dirty="0" err="1"/>
              <a:t>Practise</a:t>
            </a:r>
            <a:r>
              <a:rPr lang="en-US" sz="3600" spc="50" dirty="0"/>
              <a:t> spellings at home </a:t>
            </a:r>
          </a:p>
          <a:p>
            <a:pPr marL="285750" indent="-285750">
              <a:lnSpc>
                <a:spcPct val="101000"/>
              </a:lnSpc>
              <a:spcAft>
                <a:spcPts val="600"/>
              </a:spcAft>
              <a:buFont typeface="Arial" panose="020B0604020202020204" pitchFamily="34" charset="0"/>
              <a:buChar char="•"/>
            </a:pPr>
            <a:r>
              <a:rPr lang="en-US" sz="3600" spc="50" dirty="0"/>
              <a:t>Online spelling and grammar games (</a:t>
            </a:r>
            <a:r>
              <a:rPr lang="en-GB" sz="3600" dirty="0" err="1">
                <a:hlinkClick r:id="rId2"/>
              </a:rPr>
              <a:t>Crickweb</a:t>
            </a:r>
            <a:r>
              <a:rPr lang="en-GB" sz="3600" dirty="0">
                <a:hlinkClick r:id="rId2"/>
              </a:rPr>
              <a:t> | KS2 Literacy</a:t>
            </a:r>
            <a:r>
              <a:rPr lang="en-US" sz="3600" spc="50" dirty="0"/>
              <a:t>)</a:t>
            </a:r>
          </a:p>
          <a:p>
            <a:pPr marL="285750" indent="-285750">
              <a:lnSpc>
                <a:spcPct val="101000"/>
              </a:lnSpc>
              <a:spcAft>
                <a:spcPts val="600"/>
              </a:spcAft>
              <a:buFont typeface="Arial" panose="020B0604020202020204" pitchFamily="34" charset="0"/>
              <a:buChar char="•"/>
            </a:pPr>
            <a:r>
              <a:rPr lang="en-US" sz="3600" spc="50" dirty="0"/>
              <a:t>BBC Bitesize videos </a:t>
            </a:r>
          </a:p>
        </p:txBody>
      </p:sp>
    </p:spTree>
    <p:extLst>
      <p:ext uri="{BB962C8B-B14F-4D97-AF65-F5344CB8AC3E}">
        <p14:creationId xmlns:p14="http://schemas.microsoft.com/office/powerpoint/2010/main" val="1613815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E9366774-D73D-5506-93A9-1F7B0C453A16}"/>
              </a:ext>
            </a:extLst>
          </p:cNvPr>
          <p:cNvSpPr txBox="1">
            <a:spLocks/>
          </p:cNvSpPr>
          <p:nvPr/>
        </p:nvSpPr>
        <p:spPr>
          <a:xfrm>
            <a:off x="961644" y="4572003"/>
            <a:ext cx="10268712" cy="1169121"/>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pPr>
            <a:r>
              <a:rPr lang="en-US" sz="7200" cap="all" spc="120">
                <a:solidFill>
                  <a:schemeClr val="bg1"/>
                </a:solidFill>
                <a:latin typeface="+mj-lt"/>
                <a:ea typeface="+mj-ea"/>
                <a:cs typeface="+mj-cs"/>
              </a:rPr>
              <a:t>SPAG    </a:t>
            </a:r>
          </a:p>
        </p:txBody>
      </p:sp>
      <p:pic>
        <p:nvPicPr>
          <p:cNvPr id="5" name="Picture 4">
            <a:extLst>
              <a:ext uri="{FF2B5EF4-FFF2-40B4-BE49-F238E27FC236}">
                <a16:creationId xmlns:a16="http://schemas.microsoft.com/office/drawing/2014/main" id="{04CE5220-789D-13AC-4175-4027999F8601}"/>
              </a:ext>
            </a:extLst>
          </p:cNvPr>
          <p:cNvPicPr>
            <a:picLocks noChangeAspect="1"/>
          </p:cNvPicPr>
          <p:nvPr/>
        </p:nvPicPr>
        <p:blipFill>
          <a:blip r:embed="rId2"/>
          <a:stretch>
            <a:fillRect/>
          </a:stretch>
        </p:blipFill>
        <p:spPr>
          <a:xfrm>
            <a:off x="204585" y="141908"/>
            <a:ext cx="5545975" cy="3826723"/>
          </a:xfrm>
          <a:prstGeom prst="rect">
            <a:avLst/>
          </a:prstGeom>
        </p:spPr>
      </p:pic>
      <p:pic>
        <p:nvPicPr>
          <p:cNvPr id="7" name="Picture 6">
            <a:extLst>
              <a:ext uri="{FF2B5EF4-FFF2-40B4-BE49-F238E27FC236}">
                <a16:creationId xmlns:a16="http://schemas.microsoft.com/office/drawing/2014/main" id="{27D54181-959B-B0C7-1D2F-6DF1512BC789}"/>
              </a:ext>
            </a:extLst>
          </p:cNvPr>
          <p:cNvPicPr>
            <a:picLocks noChangeAspect="1"/>
          </p:cNvPicPr>
          <p:nvPr/>
        </p:nvPicPr>
        <p:blipFill>
          <a:blip r:embed="rId3"/>
          <a:stretch>
            <a:fillRect/>
          </a:stretch>
        </p:blipFill>
        <p:spPr>
          <a:xfrm>
            <a:off x="6096000" y="124127"/>
            <a:ext cx="5308142" cy="3764223"/>
          </a:xfrm>
          <a:prstGeom prst="rect">
            <a:avLst/>
          </a:prstGeom>
        </p:spPr>
      </p:pic>
    </p:spTree>
    <p:extLst>
      <p:ext uri="{BB962C8B-B14F-4D97-AF65-F5344CB8AC3E}">
        <p14:creationId xmlns:p14="http://schemas.microsoft.com/office/powerpoint/2010/main" val="32112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a:solidFill>
                  <a:schemeClr val="bg1"/>
                </a:solidFill>
                <a:latin typeface="+mj-lt"/>
                <a:ea typeface="+mj-ea"/>
                <a:cs typeface="+mj-cs"/>
              </a:rPr>
              <a:t>Writing     </a:t>
            </a:r>
          </a:p>
        </p:txBody>
      </p:sp>
      <p:pic>
        <p:nvPicPr>
          <p:cNvPr id="3" name="Picture 2">
            <a:extLst>
              <a:ext uri="{FF2B5EF4-FFF2-40B4-BE49-F238E27FC236}">
                <a16:creationId xmlns:a16="http://schemas.microsoft.com/office/drawing/2014/main" id="{29D2B75B-9445-ECD9-75A0-317F99D1121F}"/>
              </a:ext>
            </a:extLst>
          </p:cNvPr>
          <p:cNvPicPr>
            <a:picLocks noChangeAspect="1"/>
          </p:cNvPicPr>
          <p:nvPr/>
        </p:nvPicPr>
        <p:blipFill>
          <a:blip r:embed="rId2"/>
          <a:stretch>
            <a:fillRect/>
          </a:stretch>
        </p:blipFill>
        <p:spPr>
          <a:xfrm>
            <a:off x="958597" y="3219591"/>
            <a:ext cx="3694176" cy="2539744"/>
          </a:xfrm>
          <a:prstGeom prst="rect">
            <a:avLst/>
          </a:prstGeom>
        </p:spPr>
      </p:pic>
      <p:sp>
        <p:nvSpPr>
          <p:cNvPr id="4" name="TextBox 3">
            <a:extLst>
              <a:ext uri="{FF2B5EF4-FFF2-40B4-BE49-F238E27FC236}">
                <a16:creationId xmlns:a16="http://schemas.microsoft.com/office/drawing/2014/main" id="{A3438CB6-5312-BA15-CBAE-E3201DF3B95E}"/>
              </a:ext>
            </a:extLst>
          </p:cNvPr>
          <p:cNvSpPr txBox="1"/>
          <p:nvPr/>
        </p:nvSpPr>
        <p:spPr>
          <a:xfrm>
            <a:off x="5296240" y="2835776"/>
            <a:ext cx="6519840" cy="3704410"/>
          </a:xfrm>
          <a:prstGeom prst="rect">
            <a:avLst/>
          </a:prstGeom>
        </p:spPr>
        <p:txBody>
          <a:bodyPr vert="horz" lIns="91440" tIns="45720" rIns="91440" bIns="45720" rtlCol="0" anchor="ctr">
            <a:normAutofit fontScale="77500" lnSpcReduction="20000"/>
          </a:bodyPr>
          <a:lstStyle/>
          <a:p>
            <a:pPr marL="285750" indent="-285750">
              <a:lnSpc>
                <a:spcPct val="101000"/>
              </a:lnSpc>
              <a:spcAft>
                <a:spcPts val="600"/>
              </a:spcAft>
              <a:buFont typeface="Arial" panose="020B0604020202020204" pitchFamily="34" charset="0"/>
              <a:buChar char="•"/>
            </a:pPr>
            <a:r>
              <a:rPr lang="en-US" sz="2800" spc="50" dirty="0" err="1"/>
              <a:t>Practise</a:t>
            </a:r>
            <a:r>
              <a:rPr lang="en-US" sz="2800" spc="50" dirty="0"/>
              <a:t> and learn weekly spellings- make it fun!</a:t>
            </a:r>
          </a:p>
          <a:p>
            <a:pPr marL="285750" indent="-285750">
              <a:lnSpc>
                <a:spcPct val="101000"/>
              </a:lnSpc>
              <a:spcAft>
                <a:spcPts val="600"/>
              </a:spcAft>
              <a:buFont typeface="Arial" panose="020B0604020202020204" pitchFamily="34" charset="0"/>
              <a:buChar char="•"/>
            </a:pPr>
            <a:r>
              <a:rPr lang="en-US" sz="2800" spc="50" dirty="0"/>
              <a:t>Encourage opportunities for writing such as letters to family or friends, shopping lists, notes or reminders, stories and poems </a:t>
            </a:r>
          </a:p>
          <a:p>
            <a:pPr marL="285750" indent="-285750">
              <a:lnSpc>
                <a:spcPct val="101000"/>
              </a:lnSpc>
              <a:spcAft>
                <a:spcPts val="600"/>
              </a:spcAft>
              <a:buFont typeface="Arial" panose="020B0604020202020204" pitchFamily="34" charset="0"/>
              <a:buChar char="•"/>
            </a:pPr>
            <a:r>
              <a:rPr lang="en-US" sz="2800" spc="50" dirty="0"/>
              <a:t>Write together- be a good role model for writing </a:t>
            </a:r>
          </a:p>
          <a:p>
            <a:pPr marL="285750" indent="-285750">
              <a:lnSpc>
                <a:spcPct val="101000"/>
              </a:lnSpc>
              <a:spcAft>
                <a:spcPts val="600"/>
              </a:spcAft>
              <a:buFont typeface="Arial" panose="020B0604020202020204" pitchFamily="34" charset="0"/>
              <a:buChar char="•"/>
            </a:pPr>
            <a:r>
              <a:rPr lang="en-US" sz="2800" spc="50" dirty="0"/>
              <a:t>Encourage use of a dictionary to check spelling and a thesaurus to find synonyms and expand vocabulary </a:t>
            </a:r>
          </a:p>
          <a:p>
            <a:pPr marL="285750" indent="-285750">
              <a:lnSpc>
                <a:spcPct val="101000"/>
              </a:lnSpc>
              <a:spcAft>
                <a:spcPts val="600"/>
              </a:spcAft>
              <a:buFont typeface="Arial" panose="020B0604020202020204" pitchFamily="34" charset="0"/>
              <a:buChar char="•"/>
            </a:pPr>
            <a:r>
              <a:rPr lang="en-US" sz="2800" spc="50" dirty="0"/>
              <a:t>Remember that good readers become good writers! </a:t>
            </a:r>
          </a:p>
          <a:p>
            <a:pPr>
              <a:lnSpc>
                <a:spcPct val="101000"/>
              </a:lnSpc>
              <a:spcAft>
                <a:spcPts val="600"/>
              </a:spcAft>
            </a:pPr>
            <a:endParaRPr lang="en-US" spc="50" dirty="0"/>
          </a:p>
        </p:txBody>
      </p:sp>
    </p:spTree>
    <p:extLst>
      <p:ext uri="{BB962C8B-B14F-4D97-AF65-F5344CB8AC3E}">
        <p14:creationId xmlns:p14="http://schemas.microsoft.com/office/powerpoint/2010/main" val="3405034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438" y="640080"/>
            <a:ext cx="4500737" cy="2194560"/>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100" kern="1200" cap="all" spc="120" baseline="0">
                <a:solidFill>
                  <a:schemeClr val="bg1"/>
                </a:solidFill>
                <a:latin typeface="+mj-lt"/>
                <a:ea typeface="+mj-ea"/>
                <a:cs typeface="+mj-cs"/>
              </a:rPr>
              <a:t>Supporting your child     </a:t>
            </a:r>
          </a:p>
        </p:txBody>
      </p:sp>
      <p:sp>
        <p:nvSpPr>
          <p:cNvPr id="4" name="TextBox 3">
            <a:extLst>
              <a:ext uri="{FF2B5EF4-FFF2-40B4-BE49-F238E27FC236}">
                <a16:creationId xmlns:a16="http://schemas.microsoft.com/office/drawing/2014/main" id="{A3438CB6-5312-BA15-CBAE-E3201DF3B95E}"/>
              </a:ext>
            </a:extLst>
          </p:cNvPr>
          <p:cNvSpPr txBox="1"/>
          <p:nvPr/>
        </p:nvSpPr>
        <p:spPr>
          <a:xfrm>
            <a:off x="960438" y="3068320"/>
            <a:ext cx="4500737" cy="3113024"/>
          </a:xfrm>
          <a:prstGeom prst="rect">
            <a:avLst/>
          </a:prstGeom>
        </p:spPr>
        <p:txBody>
          <a:bodyPr vert="horz" lIns="91440" tIns="45720" rIns="91440" bIns="45720" rtlCol="0" anchor="t">
            <a:normAutofit/>
          </a:bodyPr>
          <a:lstStyle/>
          <a:p>
            <a:pPr>
              <a:lnSpc>
                <a:spcPct val="101000"/>
              </a:lnSpc>
              <a:spcAft>
                <a:spcPts val="600"/>
              </a:spcAft>
            </a:pPr>
            <a:r>
              <a:rPr lang="en-US" sz="2800" spc="50" dirty="0">
                <a:solidFill>
                  <a:schemeClr val="bg1"/>
                </a:solidFill>
              </a:rPr>
              <a:t>Most importantly: </a:t>
            </a:r>
          </a:p>
          <a:p>
            <a:pPr marL="285750" indent="-285750">
              <a:lnSpc>
                <a:spcPct val="101000"/>
              </a:lnSpc>
              <a:spcAft>
                <a:spcPts val="600"/>
              </a:spcAft>
              <a:buFont typeface="Arial" panose="020B0604020202020204" pitchFamily="34" charset="0"/>
              <a:buChar char="•"/>
            </a:pPr>
            <a:endParaRPr lang="en-US" sz="2800" spc="50" dirty="0">
              <a:solidFill>
                <a:schemeClr val="bg1"/>
              </a:solidFill>
            </a:endParaRPr>
          </a:p>
          <a:p>
            <a:pPr marL="285750" indent="-285750">
              <a:lnSpc>
                <a:spcPct val="101000"/>
              </a:lnSpc>
              <a:spcAft>
                <a:spcPts val="600"/>
              </a:spcAft>
              <a:buFont typeface="Arial" panose="020B0604020202020204" pitchFamily="34" charset="0"/>
              <a:buChar char="•"/>
            </a:pPr>
            <a:r>
              <a:rPr lang="en-US" sz="2800" spc="50" dirty="0">
                <a:solidFill>
                  <a:schemeClr val="bg1"/>
                </a:solidFill>
              </a:rPr>
              <a:t>Ensure good attendance </a:t>
            </a:r>
          </a:p>
          <a:p>
            <a:pPr marL="285750" indent="-285750">
              <a:lnSpc>
                <a:spcPct val="101000"/>
              </a:lnSpc>
              <a:spcAft>
                <a:spcPts val="600"/>
              </a:spcAft>
              <a:buFont typeface="Arial" panose="020B0604020202020204" pitchFamily="34" charset="0"/>
              <a:buChar char="•"/>
            </a:pPr>
            <a:r>
              <a:rPr lang="en-US" sz="2800" spc="50" dirty="0">
                <a:solidFill>
                  <a:schemeClr val="bg1"/>
                </a:solidFill>
              </a:rPr>
              <a:t>Praise and encourage them </a:t>
            </a:r>
          </a:p>
          <a:p>
            <a:pPr>
              <a:lnSpc>
                <a:spcPct val="101000"/>
              </a:lnSpc>
              <a:spcAft>
                <a:spcPts val="600"/>
              </a:spcAft>
            </a:pPr>
            <a:endParaRPr lang="en-US" spc="50" dirty="0">
              <a:solidFill>
                <a:schemeClr val="bg1"/>
              </a:solidFill>
            </a:endParaRPr>
          </a:p>
        </p:txBody>
      </p:sp>
      <p:pic>
        <p:nvPicPr>
          <p:cNvPr id="7" name="Picture 6">
            <a:extLst>
              <a:ext uri="{FF2B5EF4-FFF2-40B4-BE49-F238E27FC236}">
                <a16:creationId xmlns:a16="http://schemas.microsoft.com/office/drawing/2014/main" id="{1F49CE17-BECF-537D-2F43-8EFF1FFC18BF}"/>
              </a:ext>
            </a:extLst>
          </p:cNvPr>
          <p:cNvPicPr>
            <a:picLocks noChangeAspect="1"/>
          </p:cNvPicPr>
          <p:nvPr/>
        </p:nvPicPr>
        <p:blipFill>
          <a:blip r:embed="rId2"/>
          <a:stretch>
            <a:fillRect/>
          </a:stretch>
        </p:blipFill>
        <p:spPr>
          <a:xfrm>
            <a:off x="6371843" y="1722120"/>
            <a:ext cx="5541264" cy="3375711"/>
          </a:xfrm>
          <a:prstGeom prst="rect">
            <a:avLst/>
          </a:prstGeom>
        </p:spPr>
      </p:pic>
    </p:spTree>
    <p:extLst>
      <p:ext uri="{BB962C8B-B14F-4D97-AF65-F5344CB8AC3E}">
        <p14:creationId xmlns:p14="http://schemas.microsoft.com/office/powerpoint/2010/main" val="383399118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134744" y="2956560"/>
            <a:ext cx="10267950" cy="1706980"/>
          </a:xfrm>
        </p:spPr>
        <p:txBody>
          <a:bodyPr vert="horz" lIns="91440" tIns="45720" rIns="91440" bIns="45720" rtlCol="0" anchor="b">
            <a:normAutofit/>
          </a:bodyPr>
          <a:lstStyle/>
          <a:p>
            <a:pPr algn="ctr"/>
            <a:r>
              <a:rPr lang="en-US" sz="8800" dirty="0">
                <a:solidFill>
                  <a:srgbClr val="FFFFFF"/>
                </a:solidFill>
              </a:rPr>
              <a:t>MOCK WEEK </a:t>
            </a:r>
          </a:p>
        </p:txBody>
      </p:sp>
    </p:spTree>
    <p:extLst>
      <p:ext uri="{BB962C8B-B14F-4D97-AF65-F5344CB8AC3E}">
        <p14:creationId xmlns:p14="http://schemas.microsoft.com/office/powerpoint/2010/main" val="217162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esks in empty classroom">
            <a:extLst>
              <a:ext uri="{FF2B5EF4-FFF2-40B4-BE49-F238E27FC236}">
                <a16:creationId xmlns:a16="http://schemas.microsoft.com/office/drawing/2014/main" id="{37C18B38-F48D-CBFE-91E1-6C9D94FBAF2F}"/>
              </a:ext>
            </a:extLst>
          </p:cNvPr>
          <p:cNvPicPr>
            <a:picLocks noChangeAspect="1"/>
          </p:cNvPicPr>
          <p:nvPr/>
        </p:nvPicPr>
        <p:blipFill rotWithShape="1">
          <a:blip r:embed="rId2"/>
          <a:srcRect t="12491" r="-1" b="12490"/>
          <a:stretch/>
        </p:blipFill>
        <p:spPr>
          <a:xfrm>
            <a:off x="1524" y="10"/>
            <a:ext cx="12188952" cy="6857990"/>
          </a:xfrm>
          <a:prstGeom prst="rect">
            <a:avLst/>
          </a:prstGeom>
        </p:spPr>
      </p:pic>
      <p:sp>
        <p:nvSpPr>
          <p:cNvPr id="25" name="Rectangle 24">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6677023" y="990599"/>
            <a:ext cx="4857751" cy="1563989"/>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MOCK WEEK </a:t>
            </a:r>
          </a:p>
        </p:txBody>
      </p:sp>
      <p:sp>
        <p:nvSpPr>
          <p:cNvPr id="27" name="Rectangle 26">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5C90A7-2D55-546C-5261-F70DBC7756AA}"/>
              </a:ext>
            </a:extLst>
          </p:cNvPr>
          <p:cNvSpPr>
            <a:spLocks noGrp="1"/>
          </p:cNvSpPr>
          <p:nvPr>
            <p:ph idx="1"/>
          </p:nvPr>
        </p:nvSpPr>
        <p:spPr>
          <a:xfrm>
            <a:off x="6677024" y="3071909"/>
            <a:ext cx="4924426" cy="2795492"/>
          </a:xfrm>
        </p:spPr>
        <p:txBody>
          <a:bodyPr vert="horz" lIns="91440" tIns="45720" rIns="91440" bIns="45720" rtlCol="0">
            <a:normAutofit fontScale="92500" lnSpcReduction="10000"/>
          </a:bodyPr>
          <a:lstStyle/>
          <a:p>
            <a:pPr>
              <a:lnSpc>
                <a:spcPct val="91000"/>
              </a:lnSpc>
            </a:pPr>
            <a:r>
              <a:rPr lang="en-US" sz="1800" dirty="0"/>
              <a:t>In February, we will have a mock week where the children will sit previous papers. </a:t>
            </a:r>
          </a:p>
          <a:p>
            <a:pPr>
              <a:lnSpc>
                <a:spcPct val="91000"/>
              </a:lnSpc>
            </a:pPr>
            <a:endParaRPr lang="en-US" sz="1800" dirty="0"/>
          </a:p>
          <a:p>
            <a:pPr>
              <a:lnSpc>
                <a:spcPct val="91000"/>
              </a:lnSpc>
            </a:pPr>
            <a:r>
              <a:rPr lang="en-US" sz="1800" dirty="0"/>
              <a:t>During this week, we will replicate what will happen on the actual week. For instance, going to the hall. </a:t>
            </a:r>
          </a:p>
          <a:p>
            <a:pPr>
              <a:lnSpc>
                <a:spcPct val="91000"/>
              </a:lnSpc>
            </a:pPr>
            <a:endParaRPr lang="en-US" sz="1800" dirty="0"/>
          </a:p>
          <a:p>
            <a:pPr>
              <a:lnSpc>
                <a:spcPct val="91000"/>
              </a:lnSpc>
            </a:pPr>
            <a:r>
              <a:rPr lang="en-US" sz="1800" dirty="0"/>
              <a:t>This is to help the children feel calm and prepared for when they sit the tests in May. </a:t>
            </a:r>
          </a:p>
        </p:txBody>
      </p:sp>
    </p:spTree>
    <p:extLst>
      <p:ext uri="{BB962C8B-B14F-4D97-AF65-F5344CB8AC3E}">
        <p14:creationId xmlns:p14="http://schemas.microsoft.com/office/powerpoint/2010/main" val="68819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134744" y="2956560"/>
            <a:ext cx="10267950" cy="1706980"/>
          </a:xfrm>
        </p:spPr>
        <p:txBody>
          <a:bodyPr vert="horz" lIns="91440" tIns="45720" rIns="91440" bIns="45720" rtlCol="0" anchor="b">
            <a:normAutofit/>
          </a:bodyPr>
          <a:lstStyle/>
          <a:p>
            <a:pPr algn="ctr"/>
            <a:r>
              <a:rPr lang="en-US" sz="8800" dirty="0">
                <a:solidFill>
                  <a:srgbClr val="FFFFFF"/>
                </a:solidFill>
              </a:rPr>
              <a:t>THE WEEK ITSELF</a:t>
            </a:r>
          </a:p>
        </p:txBody>
      </p:sp>
    </p:spTree>
    <p:extLst>
      <p:ext uri="{BB962C8B-B14F-4D97-AF65-F5344CB8AC3E}">
        <p14:creationId xmlns:p14="http://schemas.microsoft.com/office/powerpoint/2010/main" val="314109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438" y="317499"/>
            <a:ext cx="4500737" cy="2095501"/>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a:latin typeface="+mj-lt"/>
                <a:ea typeface="+mj-ea"/>
                <a:cs typeface="+mj-cs"/>
              </a:rPr>
              <a:t>The SATs tests</a:t>
            </a:r>
          </a:p>
        </p:txBody>
      </p:sp>
      <p:sp>
        <p:nvSpPr>
          <p:cNvPr id="3" name="Content Placeholder 2">
            <a:extLst>
              <a:ext uri="{FF2B5EF4-FFF2-40B4-BE49-F238E27FC236}">
                <a16:creationId xmlns:a16="http://schemas.microsoft.com/office/drawing/2014/main" id="{D697EEBB-A4EF-A9B1-8787-1994CBC7A72A}"/>
              </a:ext>
            </a:extLst>
          </p:cNvPr>
          <p:cNvSpPr>
            <a:spLocks noGrp="1"/>
          </p:cNvSpPr>
          <p:nvPr>
            <p:ph idx="1"/>
          </p:nvPr>
        </p:nvSpPr>
        <p:spPr>
          <a:xfrm>
            <a:off x="960438" y="2587625"/>
            <a:ext cx="4500737" cy="3594100"/>
          </a:xfrm>
        </p:spPr>
        <p:txBody>
          <a:bodyPr vert="horz" lIns="91440" tIns="45720" rIns="91440" bIns="45720" rtlCol="0" anchor="t">
            <a:normAutofit/>
          </a:bodyPr>
          <a:lstStyle/>
          <a:p>
            <a:pPr marL="457200" indent="-457200">
              <a:lnSpc>
                <a:spcPct val="91000"/>
              </a:lnSpc>
              <a:buFont typeface="Arial" panose="020B0604020202020204" pitchFamily="34" charset="0"/>
              <a:buChar char="•"/>
            </a:pPr>
            <a:r>
              <a:rPr lang="en-US" sz="1800"/>
              <a:t>The end of KS2 assessments are sometimes informally referred to as ‘SATs’. </a:t>
            </a:r>
          </a:p>
          <a:p>
            <a:pPr marL="457200" indent="-457200">
              <a:lnSpc>
                <a:spcPct val="91000"/>
              </a:lnSpc>
              <a:buFont typeface="Arial" panose="020B0604020202020204" pitchFamily="34" charset="0"/>
              <a:buChar char="•"/>
            </a:pPr>
            <a:r>
              <a:rPr lang="en-US" sz="1800"/>
              <a:t>SATs stands for Statutory Assessment Tests and they are held at the end of Key Stage Two. </a:t>
            </a:r>
          </a:p>
          <a:p>
            <a:pPr marL="457200" indent="-457200">
              <a:lnSpc>
                <a:spcPct val="91000"/>
              </a:lnSpc>
              <a:buFont typeface="Arial" panose="020B0604020202020204" pitchFamily="34" charset="0"/>
              <a:buChar char="•"/>
            </a:pPr>
            <a:r>
              <a:rPr lang="en-US" sz="1800"/>
              <a:t>It is a statutory requirement for year 6 pupils in state primary schools across the country to do the SATs. </a:t>
            </a:r>
          </a:p>
          <a:p>
            <a:pPr marL="457200" indent="-457200">
              <a:lnSpc>
                <a:spcPct val="91000"/>
              </a:lnSpc>
              <a:buFont typeface="Arial" panose="020B0604020202020204" pitchFamily="34" charset="0"/>
              <a:buChar char="•"/>
            </a:pPr>
            <a:r>
              <a:rPr lang="en-US" sz="1800"/>
              <a:t>Tests are created by the Standards and Testing Agency. </a:t>
            </a:r>
          </a:p>
        </p:txBody>
      </p:sp>
      <p:pic>
        <p:nvPicPr>
          <p:cNvPr id="7" name="Picture 6" descr="Desks in empty classroom">
            <a:extLst>
              <a:ext uri="{FF2B5EF4-FFF2-40B4-BE49-F238E27FC236}">
                <a16:creationId xmlns:a16="http://schemas.microsoft.com/office/drawing/2014/main" id="{0332F633-9729-FAFE-8652-1B5996D45414}"/>
              </a:ext>
            </a:extLst>
          </p:cNvPr>
          <p:cNvPicPr>
            <a:picLocks noChangeAspect="1"/>
          </p:cNvPicPr>
          <p:nvPr/>
        </p:nvPicPr>
        <p:blipFill rotWithShape="1">
          <a:blip r:embed="rId2"/>
          <a:srcRect l="18346" r="14970"/>
          <a:stretch/>
        </p:blipFill>
        <p:spPr>
          <a:xfrm>
            <a:off x="6094474" y="10"/>
            <a:ext cx="6097526" cy="6857990"/>
          </a:xfrm>
          <a:prstGeom prst="rect">
            <a:avLst/>
          </a:prstGeom>
        </p:spPr>
      </p:pic>
    </p:spTree>
    <p:extLst>
      <p:ext uri="{BB962C8B-B14F-4D97-AF65-F5344CB8AC3E}">
        <p14:creationId xmlns:p14="http://schemas.microsoft.com/office/powerpoint/2010/main" val="196677502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a:solidFill>
                  <a:schemeClr val="bg1"/>
                </a:solidFill>
                <a:latin typeface="+mj-lt"/>
                <a:ea typeface="+mj-ea"/>
                <a:cs typeface="+mj-cs"/>
              </a:rPr>
              <a:t>The week itself </a:t>
            </a:r>
          </a:p>
        </p:txBody>
      </p:sp>
      <p:sp>
        <p:nvSpPr>
          <p:cNvPr id="3" name="Content Placeholder 2">
            <a:extLst>
              <a:ext uri="{FF2B5EF4-FFF2-40B4-BE49-F238E27FC236}">
                <a16:creationId xmlns:a16="http://schemas.microsoft.com/office/drawing/2014/main" id="{435C90A7-2D55-546C-5261-F70DBC7756AA}"/>
              </a:ext>
            </a:extLst>
          </p:cNvPr>
          <p:cNvSpPr>
            <a:spLocks noGrp="1"/>
          </p:cNvSpPr>
          <p:nvPr>
            <p:ph idx="1"/>
          </p:nvPr>
        </p:nvSpPr>
        <p:spPr>
          <a:xfrm>
            <a:off x="960120" y="2784143"/>
            <a:ext cx="5782586" cy="3433031"/>
          </a:xfrm>
        </p:spPr>
        <p:txBody>
          <a:bodyPr vert="horz" lIns="91440" tIns="45720" rIns="91440" bIns="45720" rtlCol="0" anchor="t">
            <a:normAutofit/>
          </a:bodyPr>
          <a:lstStyle/>
          <a:p>
            <a:pPr>
              <a:lnSpc>
                <a:spcPct val="91000"/>
              </a:lnSpc>
            </a:pPr>
            <a:r>
              <a:rPr lang="en-US" sz="2200" dirty="0"/>
              <a:t>The week beginning Monday 11th May 2026</a:t>
            </a:r>
          </a:p>
          <a:p>
            <a:pPr>
              <a:lnSpc>
                <a:spcPct val="91000"/>
              </a:lnSpc>
            </a:pPr>
            <a:endParaRPr lang="en-US" sz="2200" dirty="0"/>
          </a:p>
          <a:p>
            <a:pPr>
              <a:lnSpc>
                <a:spcPct val="91000"/>
              </a:lnSpc>
            </a:pPr>
            <a:r>
              <a:rPr lang="en-US" sz="2200" dirty="0"/>
              <a:t>We have found it is better if the children come in at their usual time, but we ask for support in ensuring they are here at 8:40. </a:t>
            </a:r>
          </a:p>
          <a:p>
            <a:pPr>
              <a:lnSpc>
                <a:spcPct val="91000"/>
              </a:lnSpc>
            </a:pPr>
            <a:endParaRPr lang="en-US" sz="2200" dirty="0"/>
          </a:p>
          <a:p>
            <a:pPr>
              <a:lnSpc>
                <a:spcPct val="91000"/>
              </a:lnSpc>
            </a:pPr>
            <a:r>
              <a:rPr lang="en-US" sz="2200" dirty="0"/>
              <a:t>A snack always helps!</a:t>
            </a:r>
          </a:p>
        </p:txBody>
      </p:sp>
      <p:pic>
        <p:nvPicPr>
          <p:cNvPr id="4" name="Picture 3" descr="A clock with roman numerals&#10;&#10;Description automatically generated">
            <a:extLst>
              <a:ext uri="{FF2B5EF4-FFF2-40B4-BE49-F238E27FC236}">
                <a16:creationId xmlns:a16="http://schemas.microsoft.com/office/drawing/2014/main" id="{D7066D30-4EB7-D4F5-51F0-04435059259B}"/>
              </a:ext>
            </a:extLst>
          </p:cNvPr>
          <p:cNvPicPr>
            <a:picLocks noChangeAspect="1"/>
          </p:cNvPicPr>
          <p:nvPr/>
        </p:nvPicPr>
        <p:blipFill>
          <a:blip r:embed="rId2"/>
          <a:stretch>
            <a:fillRect/>
          </a:stretch>
        </p:blipFill>
        <p:spPr>
          <a:xfrm>
            <a:off x="7844758" y="2852382"/>
            <a:ext cx="3389625" cy="3364792"/>
          </a:xfrm>
          <a:prstGeom prst="rect">
            <a:avLst/>
          </a:prstGeom>
        </p:spPr>
      </p:pic>
    </p:spTree>
    <p:extLst>
      <p:ext uri="{BB962C8B-B14F-4D97-AF65-F5344CB8AC3E}">
        <p14:creationId xmlns:p14="http://schemas.microsoft.com/office/powerpoint/2010/main" val="4133789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083944" y="2032000"/>
            <a:ext cx="10267950" cy="1706980"/>
          </a:xfrm>
        </p:spPr>
        <p:txBody>
          <a:bodyPr vert="horz" lIns="91440" tIns="45720" rIns="91440" bIns="45720" rtlCol="0" anchor="b">
            <a:normAutofit fontScale="90000"/>
          </a:bodyPr>
          <a:lstStyle/>
          <a:p>
            <a:pPr algn="ctr"/>
            <a:r>
              <a:rPr lang="en-US" sz="8800" dirty="0">
                <a:solidFill>
                  <a:srgbClr val="FFFFFF"/>
                </a:solidFill>
              </a:rPr>
              <a:t>THINGS TO REMEMBER</a:t>
            </a:r>
          </a:p>
        </p:txBody>
      </p:sp>
    </p:spTree>
    <p:extLst>
      <p:ext uri="{BB962C8B-B14F-4D97-AF65-F5344CB8AC3E}">
        <p14:creationId xmlns:p14="http://schemas.microsoft.com/office/powerpoint/2010/main" val="249856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a:solidFill>
                  <a:schemeClr val="bg1"/>
                </a:solidFill>
                <a:latin typeface="+mj-lt"/>
                <a:ea typeface="+mj-ea"/>
                <a:cs typeface="+mj-cs"/>
              </a:rPr>
              <a:t>Things to remember</a:t>
            </a:r>
          </a:p>
        </p:txBody>
      </p:sp>
      <p:sp>
        <p:nvSpPr>
          <p:cNvPr id="17" name="Rectangle 11">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5C90A7-2D55-546C-5261-F70DBC7756AA}"/>
              </a:ext>
            </a:extLst>
          </p:cNvPr>
          <p:cNvSpPr>
            <a:spLocks noGrp="1"/>
          </p:cNvSpPr>
          <p:nvPr>
            <p:ph idx="1"/>
          </p:nvPr>
        </p:nvSpPr>
        <p:spPr>
          <a:xfrm>
            <a:off x="960120" y="2587625"/>
            <a:ext cx="6214533" cy="3317875"/>
          </a:xfrm>
        </p:spPr>
        <p:txBody>
          <a:bodyPr vert="horz" lIns="91440" tIns="45720" rIns="91440" bIns="45720" rtlCol="0" anchor="ctr">
            <a:normAutofit/>
          </a:bodyPr>
          <a:lstStyle/>
          <a:p>
            <a:pPr marL="457200" indent="-457200">
              <a:lnSpc>
                <a:spcPct val="91000"/>
              </a:lnSpc>
              <a:buFont typeface="Arial" panose="020B0604020202020204" pitchFamily="34" charset="0"/>
              <a:buChar char="•"/>
            </a:pPr>
            <a:r>
              <a:rPr lang="en-US" sz="2200" dirty="0"/>
              <a:t>The wellbeing of your children is our priority. </a:t>
            </a:r>
          </a:p>
          <a:p>
            <a:pPr marL="457200" indent="-457200">
              <a:lnSpc>
                <a:spcPct val="91000"/>
              </a:lnSpc>
              <a:buFont typeface="Arial" panose="020B0604020202020204" pitchFamily="34" charset="0"/>
              <a:buChar char="•"/>
            </a:pPr>
            <a:r>
              <a:rPr lang="en-US" sz="2200" dirty="0"/>
              <a:t>It is important that the children feel calm and relaxed about their SATs. </a:t>
            </a:r>
          </a:p>
          <a:p>
            <a:pPr marL="457200" indent="-457200">
              <a:lnSpc>
                <a:spcPct val="91000"/>
              </a:lnSpc>
              <a:buFont typeface="Arial" panose="020B0604020202020204" pitchFamily="34" charset="0"/>
              <a:buChar char="•"/>
            </a:pPr>
            <a:r>
              <a:rPr lang="en-US" sz="2200" dirty="0"/>
              <a:t>We are here if you or your child has any concerns. </a:t>
            </a:r>
          </a:p>
          <a:p>
            <a:pPr marL="457200" indent="-457200">
              <a:lnSpc>
                <a:spcPct val="91000"/>
              </a:lnSpc>
              <a:buFont typeface="Arial" panose="020B0604020202020204" pitchFamily="34" charset="0"/>
              <a:buChar char="•"/>
            </a:pPr>
            <a:r>
              <a:rPr lang="en-US" sz="2200" dirty="0"/>
              <a:t>We are in this together; we believe in your children, and we will be doing everything to help them reach their full potential. </a:t>
            </a:r>
          </a:p>
        </p:txBody>
      </p:sp>
      <p:pic>
        <p:nvPicPr>
          <p:cNvPr id="4" name="Picture 3" descr="A hand holding a heart with various icons around it&#10;&#10;Description automatically generated">
            <a:extLst>
              <a:ext uri="{FF2B5EF4-FFF2-40B4-BE49-F238E27FC236}">
                <a16:creationId xmlns:a16="http://schemas.microsoft.com/office/drawing/2014/main" id="{97BB32AF-3E70-70B2-15BE-A37B01992722}"/>
              </a:ext>
            </a:extLst>
          </p:cNvPr>
          <p:cNvPicPr>
            <a:picLocks noChangeAspect="1"/>
          </p:cNvPicPr>
          <p:nvPr/>
        </p:nvPicPr>
        <p:blipFill rotWithShape="1">
          <a:blip r:embed="rId2"/>
          <a:srcRect r="1" b="11061"/>
          <a:stretch/>
        </p:blipFill>
        <p:spPr>
          <a:xfrm>
            <a:off x="7821168" y="2264988"/>
            <a:ext cx="4370832" cy="3952189"/>
          </a:xfrm>
          <a:prstGeom prst="rect">
            <a:avLst/>
          </a:prstGeom>
        </p:spPr>
      </p:pic>
    </p:spTree>
    <p:extLst>
      <p:ext uri="{BB962C8B-B14F-4D97-AF65-F5344CB8AC3E}">
        <p14:creationId xmlns:p14="http://schemas.microsoft.com/office/powerpoint/2010/main" val="76055032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083944" y="2032000"/>
            <a:ext cx="10267950" cy="1706980"/>
          </a:xfrm>
        </p:spPr>
        <p:txBody>
          <a:bodyPr vert="horz" lIns="91440" tIns="45720" rIns="91440" bIns="45720" rtlCol="0" anchor="b">
            <a:normAutofit/>
          </a:bodyPr>
          <a:lstStyle/>
          <a:p>
            <a:pPr algn="ctr"/>
            <a:r>
              <a:rPr lang="en-US" sz="8800" dirty="0">
                <a:solidFill>
                  <a:srgbClr val="FFFFFF"/>
                </a:solidFill>
              </a:rPr>
              <a:t>REVISION GUIDES </a:t>
            </a:r>
          </a:p>
        </p:txBody>
      </p:sp>
    </p:spTree>
    <p:extLst>
      <p:ext uri="{BB962C8B-B14F-4D97-AF65-F5344CB8AC3E}">
        <p14:creationId xmlns:p14="http://schemas.microsoft.com/office/powerpoint/2010/main" val="4097422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676656"/>
            <a:ext cx="6433990" cy="1024128"/>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000">
                <a:solidFill>
                  <a:schemeClr val="bg1"/>
                </a:solidFill>
                <a:latin typeface="Calibri" panose="020F0502020204030204" pitchFamily="34" charset="0"/>
                <a:ea typeface="Calibri" panose="020F0502020204030204" pitchFamily="34" charset="0"/>
                <a:cs typeface="Calibri" panose="020F0502020204030204" pitchFamily="34" charset="0"/>
              </a:rPr>
              <a:t>Revision Guides </a:t>
            </a:r>
            <a:endParaRPr lang="en-GB" sz="6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64305C04-17D1-755F-E40F-48AD081D8DBE}"/>
              </a:ext>
            </a:extLst>
          </p:cNvPr>
          <p:cNvGraphicFramePr>
            <a:graphicFrameLocks noGrp="1"/>
          </p:cNvGraphicFramePr>
          <p:nvPr>
            <p:ph idx="1"/>
            <p:extLst>
              <p:ext uri="{D42A27DB-BD31-4B8C-83A1-F6EECF244321}">
                <p14:modId xmlns:p14="http://schemas.microsoft.com/office/powerpoint/2010/main" val="1907825614"/>
              </p:ext>
            </p:extLst>
          </p:nvPr>
        </p:nvGraphicFramePr>
        <p:xfrm>
          <a:off x="960120" y="2587752"/>
          <a:ext cx="10268712" cy="3593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red square with a person holding a book&#10;&#10;Description automatically generated">
            <a:extLst>
              <a:ext uri="{FF2B5EF4-FFF2-40B4-BE49-F238E27FC236}">
                <a16:creationId xmlns:a16="http://schemas.microsoft.com/office/drawing/2014/main" id="{E9698F30-FA88-1224-6D1C-0D35B1BD697A}"/>
              </a:ext>
            </a:extLst>
          </p:cNvPr>
          <p:cNvPicPr>
            <a:picLocks noChangeAspect="1"/>
          </p:cNvPicPr>
          <p:nvPr/>
        </p:nvPicPr>
        <p:blipFill rotWithShape="1">
          <a:blip r:embed="rId7"/>
          <a:srcRect l="5514" t="4183"/>
          <a:stretch/>
        </p:blipFill>
        <p:spPr>
          <a:xfrm>
            <a:off x="9935115" y="96826"/>
            <a:ext cx="1415911" cy="1982187"/>
          </a:xfrm>
          <a:prstGeom prst="rect">
            <a:avLst/>
          </a:prstGeom>
          <a:ln w="28575">
            <a:solidFill>
              <a:schemeClr val="tx1"/>
            </a:solidFill>
          </a:ln>
        </p:spPr>
      </p:pic>
      <p:pic>
        <p:nvPicPr>
          <p:cNvPr id="3" name="Picture 2">
            <a:extLst>
              <a:ext uri="{FF2B5EF4-FFF2-40B4-BE49-F238E27FC236}">
                <a16:creationId xmlns:a16="http://schemas.microsoft.com/office/drawing/2014/main" id="{717960EA-1F6B-4ECD-D371-9F54A014DB7A}"/>
              </a:ext>
            </a:extLst>
          </p:cNvPr>
          <p:cNvPicPr>
            <a:picLocks noChangeAspect="1"/>
          </p:cNvPicPr>
          <p:nvPr/>
        </p:nvPicPr>
        <p:blipFill>
          <a:blip r:embed="rId8"/>
          <a:stretch>
            <a:fillRect/>
          </a:stretch>
        </p:blipFill>
        <p:spPr>
          <a:xfrm>
            <a:off x="8334958" y="96826"/>
            <a:ext cx="1415911" cy="2009539"/>
          </a:xfrm>
          <a:prstGeom prst="rect">
            <a:avLst/>
          </a:prstGeom>
        </p:spPr>
      </p:pic>
      <p:pic>
        <p:nvPicPr>
          <p:cNvPr id="8" name="Picture 7">
            <a:extLst>
              <a:ext uri="{FF2B5EF4-FFF2-40B4-BE49-F238E27FC236}">
                <a16:creationId xmlns:a16="http://schemas.microsoft.com/office/drawing/2014/main" id="{826F33D7-D43B-8B58-CCB9-5E91E4FE0CAB}"/>
              </a:ext>
            </a:extLst>
          </p:cNvPr>
          <p:cNvPicPr>
            <a:picLocks noChangeAspect="1"/>
          </p:cNvPicPr>
          <p:nvPr/>
        </p:nvPicPr>
        <p:blipFill>
          <a:blip r:embed="rId9"/>
          <a:stretch>
            <a:fillRect/>
          </a:stretch>
        </p:blipFill>
        <p:spPr>
          <a:xfrm>
            <a:off x="6721889" y="96826"/>
            <a:ext cx="1428823" cy="2063856"/>
          </a:xfrm>
          <a:prstGeom prst="rect">
            <a:avLst/>
          </a:prstGeom>
        </p:spPr>
      </p:pic>
    </p:spTree>
    <p:extLst>
      <p:ext uri="{BB962C8B-B14F-4D97-AF65-F5344CB8AC3E}">
        <p14:creationId xmlns:p14="http://schemas.microsoft.com/office/powerpoint/2010/main" val="183383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y hands raised up and colorful question marks&#10;&#10;Description automatically generated">
            <a:extLst>
              <a:ext uri="{FF2B5EF4-FFF2-40B4-BE49-F238E27FC236}">
                <a16:creationId xmlns:a16="http://schemas.microsoft.com/office/drawing/2014/main" id="{9D022535-5308-7160-EC1F-0C5E90514531}"/>
              </a:ext>
            </a:extLst>
          </p:cNvPr>
          <p:cNvPicPr>
            <a:picLocks noChangeAspect="1"/>
          </p:cNvPicPr>
          <p:nvPr/>
        </p:nvPicPr>
        <p:blipFill rotWithShape="1">
          <a:blip r:embed="rId2"/>
          <a:srcRect r="2" b="11518"/>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960119" y="2100845"/>
            <a:ext cx="4670234" cy="1975527"/>
          </a:xfrm>
        </p:spPr>
        <p:txBody>
          <a:bodyPr vert="horz" lIns="91440" tIns="45720" rIns="91440" bIns="45720" rtlCol="0" anchor="ctr">
            <a:normAutofit/>
          </a:bodyPr>
          <a:lstStyle/>
          <a:p>
            <a:r>
              <a:rPr lang="en-US">
                <a:solidFill>
                  <a:schemeClr val="tx1"/>
                </a:solidFill>
              </a:rPr>
              <a:t>questions</a:t>
            </a:r>
          </a:p>
        </p:txBody>
      </p:sp>
      <p:sp>
        <p:nvSpPr>
          <p:cNvPr id="24" name="Rectangle 23">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57518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BDF0-CEB8-A194-AC74-D9D7BC0EEF6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AB58DBE-64D8-EE5C-F209-2D5AC7268EE7}"/>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28A1EB5D-56C8-302F-4F03-DD104C720C34}"/>
              </a:ext>
            </a:extLst>
          </p:cNvPr>
          <p:cNvPicPr>
            <a:picLocks noChangeAspect="1"/>
          </p:cNvPicPr>
          <p:nvPr/>
        </p:nvPicPr>
        <p:blipFill>
          <a:blip r:embed="rId2"/>
          <a:stretch>
            <a:fillRect/>
          </a:stretch>
        </p:blipFill>
        <p:spPr>
          <a:xfrm>
            <a:off x="574040" y="211310"/>
            <a:ext cx="10866120" cy="6328876"/>
          </a:xfrm>
          <a:prstGeom prst="rect">
            <a:avLst/>
          </a:prstGeom>
        </p:spPr>
      </p:pic>
      <p:sp>
        <p:nvSpPr>
          <p:cNvPr id="8" name="TextBox 7">
            <a:extLst>
              <a:ext uri="{FF2B5EF4-FFF2-40B4-BE49-F238E27FC236}">
                <a16:creationId xmlns:a16="http://schemas.microsoft.com/office/drawing/2014/main" id="{F7F86710-7ECA-3A1F-34F2-1139ACFE2E3D}"/>
              </a:ext>
            </a:extLst>
          </p:cNvPr>
          <p:cNvSpPr txBox="1"/>
          <p:nvPr/>
        </p:nvSpPr>
        <p:spPr>
          <a:xfrm>
            <a:off x="6654800" y="5223134"/>
            <a:ext cx="914400" cy="738664"/>
          </a:xfrm>
          <a:prstGeom prst="rect">
            <a:avLst/>
          </a:prstGeom>
          <a:solidFill>
            <a:schemeClr val="bg1"/>
          </a:solidFill>
        </p:spPr>
        <p:txBody>
          <a:bodyPr wrap="square" rtlCol="0">
            <a:spAutoFit/>
          </a:bodyPr>
          <a:lstStyle/>
          <a:p>
            <a:r>
              <a:rPr lang="en-GB" sz="1400" dirty="0"/>
              <a:t>Recently changed from 16. </a:t>
            </a:r>
          </a:p>
        </p:txBody>
      </p:sp>
      <p:pic>
        <p:nvPicPr>
          <p:cNvPr id="10" name="Picture 9">
            <a:extLst>
              <a:ext uri="{FF2B5EF4-FFF2-40B4-BE49-F238E27FC236}">
                <a16:creationId xmlns:a16="http://schemas.microsoft.com/office/drawing/2014/main" id="{D88E5357-F9BD-B24D-39B9-1DA87B401EB0}"/>
              </a:ext>
            </a:extLst>
          </p:cNvPr>
          <p:cNvPicPr>
            <a:picLocks noChangeAspect="1"/>
          </p:cNvPicPr>
          <p:nvPr/>
        </p:nvPicPr>
        <p:blipFill>
          <a:blip r:embed="rId3"/>
          <a:stretch>
            <a:fillRect/>
          </a:stretch>
        </p:blipFill>
        <p:spPr>
          <a:xfrm>
            <a:off x="4914425" y="5293339"/>
            <a:ext cx="1740375" cy="598254"/>
          </a:xfrm>
          <a:prstGeom prst="rect">
            <a:avLst/>
          </a:prstGeom>
        </p:spPr>
      </p:pic>
      <p:sp>
        <p:nvSpPr>
          <p:cNvPr id="11" name="TextBox 10">
            <a:extLst>
              <a:ext uri="{FF2B5EF4-FFF2-40B4-BE49-F238E27FC236}">
                <a16:creationId xmlns:a16="http://schemas.microsoft.com/office/drawing/2014/main" id="{39C40B24-41C9-7F1F-256D-810FA6CC01AE}"/>
              </a:ext>
            </a:extLst>
          </p:cNvPr>
          <p:cNvSpPr txBox="1"/>
          <p:nvPr/>
        </p:nvSpPr>
        <p:spPr>
          <a:xfrm>
            <a:off x="8260080" y="1649266"/>
            <a:ext cx="1686560" cy="523220"/>
          </a:xfrm>
          <a:prstGeom prst="rect">
            <a:avLst/>
          </a:prstGeom>
          <a:solidFill>
            <a:schemeClr val="bg1"/>
          </a:solidFill>
        </p:spPr>
        <p:txBody>
          <a:bodyPr wrap="square" rtlCol="0">
            <a:spAutoFit/>
          </a:bodyPr>
          <a:lstStyle/>
          <a:p>
            <a:endParaRPr lang="en-GB" sz="1400" dirty="0"/>
          </a:p>
          <a:p>
            <a:endParaRPr lang="en-GB" sz="1400" dirty="0"/>
          </a:p>
        </p:txBody>
      </p:sp>
    </p:spTree>
    <p:extLst>
      <p:ext uri="{BB962C8B-B14F-4D97-AF65-F5344CB8AC3E}">
        <p14:creationId xmlns:p14="http://schemas.microsoft.com/office/powerpoint/2010/main" val="54374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The SATs tests</a:t>
            </a:r>
          </a:p>
        </p:txBody>
      </p:sp>
      <p:pic>
        <p:nvPicPr>
          <p:cNvPr id="2" name="Picture 1">
            <a:extLst>
              <a:ext uri="{FF2B5EF4-FFF2-40B4-BE49-F238E27FC236}">
                <a16:creationId xmlns:a16="http://schemas.microsoft.com/office/drawing/2014/main" id="{1975C273-E105-6F07-4FCC-1B5818BA7493}"/>
              </a:ext>
            </a:extLst>
          </p:cNvPr>
          <p:cNvPicPr>
            <a:picLocks noChangeAspect="1"/>
          </p:cNvPicPr>
          <p:nvPr/>
        </p:nvPicPr>
        <p:blipFill>
          <a:blip r:embed="rId2"/>
          <a:stretch>
            <a:fillRect/>
          </a:stretch>
        </p:blipFill>
        <p:spPr>
          <a:xfrm>
            <a:off x="1387649" y="2835777"/>
            <a:ext cx="2836071" cy="3307372"/>
          </a:xfrm>
          <a:prstGeom prst="rect">
            <a:avLst/>
          </a:prstGeom>
          <a:ln w="28575">
            <a:solidFill>
              <a:schemeClr val="tx1"/>
            </a:solidFill>
          </a:ln>
        </p:spPr>
      </p:pic>
      <p:sp>
        <p:nvSpPr>
          <p:cNvPr id="3" name="Content Placeholder 2">
            <a:extLst>
              <a:ext uri="{FF2B5EF4-FFF2-40B4-BE49-F238E27FC236}">
                <a16:creationId xmlns:a16="http://schemas.microsoft.com/office/drawing/2014/main" id="{D697EEBB-A4EF-A9B1-8787-1994CBC7A72A}"/>
              </a:ext>
            </a:extLst>
          </p:cNvPr>
          <p:cNvSpPr>
            <a:spLocks noGrp="1"/>
          </p:cNvSpPr>
          <p:nvPr>
            <p:ph idx="1"/>
          </p:nvPr>
        </p:nvSpPr>
        <p:spPr>
          <a:xfrm>
            <a:off x="5296240" y="2336412"/>
            <a:ext cx="6804320" cy="4105028"/>
          </a:xfrm>
        </p:spPr>
        <p:txBody>
          <a:bodyPr vert="horz" lIns="91440" tIns="45720" rIns="91440" bIns="45720" rtlCol="0" anchor="ctr">
            <a:normAutofit/>
          </a:bodyPr>
          <a:lstStyle/>
          <a:p>
            <a:pPr>
              <a:lnSpc>
                <a:spcPct val="91000"/>
              </a:lnSpc>
            </a:pPr>
            <a:r>
              <a:rPr lang="en-US" sz="2000" dirty="0"/>
              <a:t>The SATs papers consist of:</a:t>
            </a:r>
          </a:p>
          <a:p>
            <a:pPr>
              <a:lnSpc>
                <a:spcPct val="91000"/>
              </a:lnSpc>
            </a:pPr>
            <a:r>
              <a:rPr lang="en-US" sz="2000" dirty="0"/>
              <a:t>-English Reading </a:t>
            </a:r>
          </a:p>
          <a:p>
            <a:pPr>
              <a:lnSpc>
                <a:spcPct val="91000"/>
              </a:lnSpc>
            </a:pPr>
            <a:r>
              <a:rPr lang="en-US" sz="2000" dirty="0"/>
              <a:t>-English Paper 1: Grammar, Punctuation &amp; Spelling </a:t>
            </a:r>
          </a:p>
          <a:p>
            <a:pPr>
              <a:lnSpc>
                <a:spcPct val="91000"/>
              </a:lnSpc>
            </a:pPr>
            <a:r>
              <a:rPr lang="en-US" sz="2000" dirty="0"/>
              <a:t>-English Paper 2: Spelling </a:t>
            </a:r>
          </a:p>
          <a:p>
            <a:pPr>
              <a:lnSpc>
                <a:spcPct val="91000"/>
              </a:lnSpc>
            </a:pPr>
            <a:r>
              <a:rPr lang="en-US" sz="2000" dirty="0"/>
              <a:t>-Mathematics: Paper 1 Arithmetic, Paper 2 Reasoning, Paper 3 Reasoning</a:t>
            </a:r>
          </a:p>
          <a:p>
            <a:pPr>
              <a:lnSpc>
                <a:spcPct val="91000"/>
              </a:lnSpc>
            </a:pPr>
            <a:endParaRPr lang="en-US" sz="2000" dirty="0"/>
          </a:p>
          <a:p>
            <a:pPr>
              <a:lnSpc>
                <a:spcPct val="91000"/>
              </a:lnSpc>
            </a:pPr>
            <a:r>
              <a:rPr lang="en-US" sz="2000" dirty="0"/>
              <a:t>Writing is assessed using evidence collected throughout year 6. There is no year 6 SATs writing test.  </a:t>
            </a:r>
          </a:p>
        </p:txBody>
      </p:sp>
    </p:spTree>
    <p:extLst>
      <p:ext uri="{BB962C8B-B14F-4D97-AF65-F5344CB8AC3E}">
        <p14:creationId xmlns:p14="http://schemas.microsoft.com/office/powerpoint/2010/main" val="339443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114424" y="1054976"/>
            <a:ext cx="10267950" cy="2684004"/>
          </a:xfrm>
        </p:spPr>
        <p:txBody>
          <a:bodyPr vert="horz" lIns="91440" tIns="45720" rIns="91440" bIns="45720" rtlCol="0" anchor="b">
            <a:normAutofit/>
          </a:bodyPr>
          <a:lstStyle/>
          <a:p>
            <a:pPr algn="ctr"/>
            <a:r>
              <a:rPr lang="en-US" sz="8800" dirty="0">
                <a:solidFill>
                  <a:srgbClr val="FFFFFF"/>
                </a:solidFill>
              </a:rPr>
              <a:t>WHEN ARE THE SATS?</a:t>
            </a:r>
          </a:p>
        </p:txBody>
      </p:sp>
    </p:spTree>
    <p:extLst>
      <p:ext uri="{BB962C8B-B14F-4D97-AF65-F5344CB8AC3E}">
        <p14:creationId xmlns:p14="http://schemas.microsoft.com/office/powerpoint/2010/main" val="308386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01D8677-4145-74F6-7316-94D448B61579}"/>
              </a:ext>
            </a:extLst>
          </p:cNvPr>
          <p:cNvGraphicFramePr>
            <a:graphicFrameLocks noGrp="1"/>
          </p:cNvGraphicFramePr>
          <p:nvPr>
            <p:ph idx="1"/>
            <p:extLst>
              <p:ext uri="{D42A27DB-BD31-4B8C-83A1-F6EECF244321}">
                <p14:modId xmlns:p14="http://schemas.microsoft.com/office/powerpoint/2010/main" val="309417254"/>
              </p:ext>
            </p:extLst>
          </p:nvPr>
        </p:nvGraphicFramePr>
        <p:xfrm>
          <a:off x="345440" y="2587624"/>
          <a:ext cx="11562084" cy="3891765"/>
        </p:xfrm>
        <a:graphic>
          <a:graphicData uri="http://schemas.openxmlformats.org/drawingml/2006/table">
            <a:tbl>
              <a:tblPr firstRow="1" bandRow="1">
                <a:tableStyleId>{5C22544A-7EE6-4342-B048-85BDC9FD1C3A}</a:tableStyleId>
              </a:tblPr>
              <a:tblGrid>
                <a:gridCol w="2890521">
                  <a:extLst>
                    <a:ext uri="{9D8B030D-6E8A-4147-A177-3AD203B41FA5}">
                      <a16:colId xmlns:a16="http://schemas.microsoft.com/office/drawing/2014/main" val="1194341611"/>
                    </a:ext>
                  </a:extLst>
                </a:gridCol>
                <a:gridCol w="2890521">
                  <a:extLst>
                    <a:ext uri="{9D8B030D-6E8A-4147-A177-3AD203B41FA5}">
                      <a16:colId xmlns:a16="http://schemas.microsoft.com/office/drawing/2014/main" val="3302685688"/>
                    </a:ext>
                  </a:extLst>
                </a:gridCol>
                <a:gridCol w="2890521">
                  <a:extLst>
                    <a:ext uri="{9D8B030D-6E8A-4147-A177-3AD203B41FA5}">
                      <a16:colId xmlns:a16="http://schemas.microsoft.com/office/drawing/2014/main" val="371838118"/>
                    </a:ext>
                  </a:extLst>
                </a:gridCol>
                <a:gridCol w="2890521">
                  <a:extLst>
                    <a:ext uri="{9D8B030D-6E8A-4147-A177-3AD203B41FA5}">
                      <a16:colId xmlns:a16="http://schemas.microsoft.com/office/drawing/2014/main" val="210821310"/>
                    </a:ext>
                  </a:extLst>
                </a:gridCol>
              </a:tblGrid>
              <a:tr h="874245">
                <a:tc>
                  <a:txBody>
                    <a:bodyPr/>
                    <a:lstStyle/>
                    <a:p>
                      <a:r>
                        <a:rPr lang="en-GB" sz="2400" dirty="0"/>
                        <a:t>Monday 11</a:t>
                      </a:r>
                      <a:r>
                        <a:rPr lang="en-GB" sz="2400" baseline="30000" dirty="0"/>
                        <a:t>th</a:t>
                      </a:r>
                      <a:r>
                        <a:rPr lang="en-GB" sz="2400" dirty="0"/>
                        <a:t> May 2026</a:t>
                      </a:r>
                    </a:p>
                  </a:txBody>
                  <a:tcPr/>
                </a:tc>
                <a:tc>
                  <a:txBody>
                    <a:bodyPr/>
                    <a:lstStyle/>
                    <a:p>
                      <a:r>
                        <a:rPr lang="en-GB" sz="2400" dirty="0"/>
                        <a:t>Tuesday 12</a:t>
                      </a:r>
                      <a:r>
                        <a:rPr lang="en-GB" sz="2400" baseline="30000" dirty="0"/>
                        <a:t>th</a:t>
                      </a:r>
                      <a:r>
                        <a:rPr lang="en-GB" sz="2400" dirty="0"/>
                        <a:t> May 2026</a:t>
                      </a:r>
                    </a:p>
                  </a:txBody>
                  <a:tcPr/>
                </a:tc>
                <a:tc>
                  <a:txBody>
                    <a:bodyPr/>
                    <a:lstStyle/>
                    <a:p>
                      <a:r>
                        <a:rPr lang="en-GB" sz="2400" dirty="0"/>
                        <a:t>Wednesday 13</a:t>
                      </a:r>
                      <a:r>
                        <a:rPr lang="en-GB" sz="2400" baseline="30000" dirty="0"/>
                        <a:t>th</a:t>
                      </a:r>
                      <a:r>
                        <a:rPr lang="en-GB" sz="2400" dirty="0"/>
                        <a:t> May 2026</a:t>
                      </a:r>
                    </a:p>
                  </a:txBody>
                  <a:tcPr/>
                </a:tc>
                <a:tc>
                  <a:txBody>
                    <a:bodyPr/>
                    <a:lstStyle/>
                    <a:p>
                      <a:r>
                        <a:rPr lang="en-GB" sz="2400" dirty="0"/>
                        <a:t>Thursday 14t</a:t>
                      </a:r>
                      <a:r>
                        <a:rPr lang="en-GB" sz="2400" baseline="30000" dirty="0"/>
                        <a:t>h</a:t>
                      </a:r>
                      <a:r>
                        <a:rPr lang="en-GB" sz="2400" dirty="0"/>
                        <a:t> May 2026</a:t>
                      </a:r>
                    </a:p>
                  </a:txBody>
                  <a:tcPr/>
                </a:tc>
                <a:extLst>
                  <a:ext uri="{0D108BD9-81ED-4DB2-BD59-A6C34878D82A}">
                    <a16:rowId xmlns:a16="http://schemas.microsoft.com/office/drawing/2014/main" val="4087432514"/>
                  </a:ext>
                </a:extLst>
              </a:tr>
              <a:tr h="2817011">
                <a:tc>
                  <a:txBody>
                    <a:bodyPr/>
                    <a:lstStyle/>
                    <a:p>
                      <a:r>
                        <a:rPr lang="en-GB" sz="2400" dirty="0"/>
                        <a:t>English Paper 1: Grammar, Punctuation &amp; Spelling (45 minutes)</a:t>
                      </a:r>
                    </a:p>
                    <a:p>
                      <a:endParaRPr lang="en-GB" sz="2400" dirty="0"/>
                    </a:p>
                    <a:p>
                      <a:r>
                        <a:rPr lang="en-GB" sz="2400" dirty="0"/>
                        <a:t>English Paper 2: Spelling </a:t>
                      </a:r>
                    </a:p>
                  </a:txBody>
                  <a:tcPr/>
                </a:tc>
                <a:tc>
                  <a:txBody>
                    <a:bodyPr/>
                    <a:lstStyle/>
                    <a:p>
                      <a:r>
                        <a:rPr lang="en-GB" sz="2400" dirty="0"/>
                        <a:t>English Reading (1 hour)</a:t>
                      </a:r>
                    </a:p>
                  </a:txBody>
                  <a:tcPr/>
                </a:tc>
                <a:tc>
                  <a:txBody>
                    <a:bodyPr/>
                    <a:lstStyle/>
                    <a:p>
                      <a:r>
                        <a:rPr lang="en-GB" sz="2400" dirty="0"/>
                        <a:t>Mathematics Paper 1: Arithmetic (30 minutes)</a:t>
                      </a:r>
                    </a:p>
                    <a:p>
                      <a:endParaRPr lang="en-GB" sz="2400" dirty="0"/>
                    </a:p>
                    <a:p>
                      <a:r>
                        <a:rPr lang="en-GB" sz="2400" dirty="0"/>
                        <a:t>Mathematics Paper 2: Reasoning (40 minutes)</a:t>
                      </a:r>
                    </a:p>
                  </a:txBody>
                  <a:tcPr/>
                </a:tc>
                <a:tc>
                  <a:txBody>
                    <a:bodyPr/>
                    <a:lstStyle/>
                    <a:p>
                      <a:r>
                        <a:rPr lang="en-GB" sz="2400" dirty="0"/>
                        <a:t>Mathematics Paper 3: Reasoning (40 minutes)</a:t>
                      </a:r>
                    </a:p>
                  </a:txBody>
                  <a:tcPr/>
                </a:tc>
                <a:extLst>
                  <a:ext uri="{0D108BD9-81ED-4DB2-BD59-A6C34878D82A}">
                    <a16:rowId xmlns:a16="http://schemas.microsoft.com/office/drawing/2014/main" val="3498675516"/>
                  </a:ext>
                </a:extLst>
              </a:tr>
            </a:tbl>
          </a:graphicData>
        </a:graphic>
      </p:graphicFrame>
      <p:sp>
        <p:nvSpPr>
          <p:cNvPr id="2" name="Subtitle 2">
            <a:extLst>
              <a:ext uri="{FF2B5EF4-FFF2-40B4-BE49-F238E27FC236}">
                <a16:creationId xmlns:a16="http://schemas.microsoft.com/office/drawing/2014/main" id="{48A186DC-CF91-371E-22EE-BA066289DF2F}"/>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The SATs tests</a:t>
            </a:r>
          </a:p>
        </p:txBody>
      </p:sp>
    </p:spTree>
    <p:extLst>
      <p:ext uri="{BB962C8B-B14F-4D97-AF65-F5344CB8AC3E}">
        <p14:creationId xmlns:p14="http://schemas.microsoft.com/office/powerpoint/2010/main" val="214124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84516889-64B0-496D-0361-51953C6110E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041E-1AEA-A7A8-6BD4-8587D9D9603B}"/>
              </a:ext>
            </a:extLst>
          </p:cNvPr>
          <p:cNvSpPr>
            <a:spLocks noGrp="1"/>
          </p:cNvSpPr>
          <p:nvPr>
            <p:ph type="title"/>
          </p:nvPr>
        </p:nvSpPr>
        <p:spPr>
          <a:xfrm>
            <a:off x="1165224" y="1664576"/>
            <a:ext cx="10267950" cy="2684004"/>
          </a:xfrm>
        </p:spPr>
        <p:txBody>
          <a:bodyPr vert="horz" lIns="91440" tIns="45720" rIns="91440" bIns="45720" rtlCol="0" anchor="b">
            <a:normAutofit/>
          </a:bodyPr>
          <a:lstStyle/>
          <a:p>
            <a:pPr algn="ctr"/>
            <a:r>
              <a:rPr lang="en-US" sz="8800" dirty="0">
                <a:solidFill>
                  <a:srgbClr val="FFFFFF"/>
                </a:solidFill>
              </a:rPr>
              <a:t>How are the tests graded? </a:t>
            </a:r>
          </a:p>
        </p:txBody>
      </p:sp>
    </p:spTree>
    <p:extLst>
      <p:ext uri="{BB962C8B-B14F-4D97-AF65-F5344CB8AC3E}">
        <p14:creationId xmlns:p14="http://schemas.microsoft.com/office/powerpoint/2010/main" val="272379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295BD35-F85C-AB6A-AFB3-87E44CAF8464}"/>
              </a:ext>
            </a:extLst>
          </p:cNvPr>
          <p:cNvSpPr txBox="1">
            <a:spLocks/>
          </p:cNvSpPr>
          <p:nvPr/>
        </p:nvSpPr>
        <p:spPr>
          <a:xfrm>
            <a:off x="960120" y="317814"/>
            <a:ext cx="10268712" cy="1700784"/>
          </a:xfrm>
          <a:prstGeom prst="rect">
            <a:avLst/>
          </a:prstGeom>
        </p:spPr>
        <p:txBody>
          <a:bodyPr vert="horz" lIns="91440" tIns="45720" rIns="91440" bIns="45720" rtlCol="0" anchor="ctr">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pPr>
            <a:r>
              <a:rPr lang="en-US" sz="6600" kern="1200" cap="all" spc="120" baseline="0" dirty="0">
                <a:solidFill>
                  <a:schemeClr val="bg1"/>
                </a:solidFill>
                <a:latin typeface="+mj-lt"/>
                <a:ea typeface="+mj-ea"/>
                <a:cs typeface="+mj-cs"/>
              </a:rPr>
              <a:t>Grading of the Tests</a:t>
            </a:r>
          </a:p>
        </p:txBody>
      </p:sp>
      <p:sp>
        <p:nvSpPr>
          <p:cNvPr id="3" name="Content Placeholder 2">
            <a:extLst>
              <a:ext uri="{FF2B5EF4-FFF2-40B4-BE49-F238E27FC236}">
                <a16:creationId xmlns:a16="http://schemas.microsoft.com/office/drawing/2014/main" id="{435C90A7-2D55-546C-5261-F70DBC7756AA}"/>
              </a:ext>
            </a:extLst>
          </p:cNvPr>
          <p:cNvSpPr>
            <a:spLocks noGrp="1"/>
          </p:cNvSpPr>
          <p:nvPr>
            <p:ph idx="1"/>
          </p:nvPr>
        </p:nvSpPr>
        <p:spPr>
          <a:xfrm>
            <a:off x="5296240" y="2835776"/>
            <a:ext cx="5932591" cy="3274183"/>
          </a:xfrm>
        </p:spPr>
        <p:txBody>
          <a:bodyPr vert="horz" lIns="91440" tIns="45720" rIns="91440" bIns="45720" rtlCol="0" anchor="ctr">
            <a:normAutofit/>
          </a:bodyPr>
          <a:lstStyle/>
          <a:p>
            <a:pPr>
              <a:lnSpc>
                <a:spcPct val="91000"/>
              </a:lnSpc>
            </a:pPr>
            <a:r>
              <a:rPr lang="en-US" sz="2200" dirty="0"/>
              <a:t>SATs tests are marked externally; the school receives the results </a:t>
            </a:r>
            <a:r>
              <a:rPr lang="en-US" sz="2200" dirty="0" err="1"/>
              <a:t>inJuly</a:t>
            </a:r>
            <a:r>
              <a:rPr lang="en-US" sz="2200" dirty="0"/>
              <a:t>. </a:t>
            </a:r>
          </a:p>
          <a:p>
            <a:pPr>
              <a:lnSpc>
                <a:spcPct val="91000"/>
              </a:lnSpc>
            </a:pPr>
            <a:r>
              <a:rPr lang="en-US" sz="2200" dirty="0"/>
              <a:t>The marked tests will provide the following information: </a:t>
            </a:r>
          </a:p>
          <a:p>
            <a:pPr>
              <a:lnSpc>
                <a:spcPct val="91000"/>
              </a:lnSpc>
            </a:pPr>
            <a:r>
              <a:rPr lang="en-US" sz="2200" dirty="0"/>
              <a:t>-A raw score</a:t>
            </a:r>
          </a:p>
          <a:p>
            <a:pPr>
              <a:lnSpc>
                <a:spcPct val="91000"/>
              </a:lnSpc>
            </a:pPr>
            <a:r>
              <a:rPr lang="en-US" sz="2200" dirty="0"/>
              <a:t>-A scaled score </a:t>
            </a:r>
          </a:p>
          <a:p>
            <a:pPr>
              <a:lnSpc>
                <a:spcPct val="91000"/>
              </a:lnSpc>
            </a:pPr>
            <a:r>
              <a:rPr lang="en-US" sz="2200" dirty="0"/>
              <a:t>-An indication of whether the national standard has been met. </a:t>
            </a:r>
          </a:p>
        </p:txBody>
      </p:sp>
      <p:pic>
        <p:nvPicPr>
          <p:cNvPr id="1026" name="Picture 2" descr="July 2026 calendar | free printable calendars">
            <a:extLst>
              <a:ext uri="{FF2B5EF4-FFF2-40B4-BE49-F238E27FC236}">
                <a16:creationId xmlns:a16="http://schemas.microsoft.com/office/drawing/2014/main" id="{4FCBA27A-17A1-F039-1BD3-9C102DF7C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58" y="2704584"/>
            <a:ext cx="4984225" cy="377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06337"/>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2220</TotalTime>
  <Words>1275</Words>
  <Application>Microsoft Office PowerPoint</Application>
  <PresentationFormat>Widescreen</PresentationFormat>
  <Paragraphs>159</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Franklin Gothic Demi Cond</vt:lpstr>
      <vt:lpstr>Franklin Gothic Medium</vt:lpstr>
      <vt:lpstr>Wingdings</vt:lpstr>
      <vt:lpstr>JuxtaposeVTI</vt:lpstr>
      <vt:lpstr>Year 6 SATs Presentation for Parents </vt:lpstr>
      <vt:lpstr>PowerPoint Presentation</vt:lpstr>
      <vt:lpstr>What are the SATs tests?</vt:lpstr>
      <vt:lpstr>PowerPoint Presentation</vt:lpstr>
      <vt:lpstr>PowerPoint Presentation</vt:lpstr>
      <vt:lpstr>WHEN ARE THE SATS?</vt:lpstr>
      <vt:lpstr>PowerPoint Presentation</vt:lpstr>
      <vt:lpstr>How are the tests graded? </vt:lpstr>
      <vt:lpstr>PowerPoint Presentation</vt:lpstr>
      <vt:lpstr>PowerPoint Presentation</vt:lpstr>
      <vt:lpstr>WHAT DO THE QUESTIONS IN THE PAPERS LOOK LIKE?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ARRANGEMENTS</vt:lpstr>
      <vt:lpstr>PowerPoint Presentation</vt:lpstr>
      <vt:lpstr>WRITING</vt:lpstr>
      <vt:lpstr>PowerPoint Presentation</vt:lpstr>
      <vt:lpstr>PowerPoint Presentation</vt:lpstr>
      <vt:lpstr>PowerPoint Presentation</vt:lpstr>
      <vt:lpstr>How can you help your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MOCK WEEK </vt:lpstr>
      <vt:lpstr>PowerPoint Presentation</vt:lpstr>
      <vt:lpstr>THE WEEK ITSELF</vt:lpstr>
      <vt:lpstr>PowerPoint Presentation</vt:lpstr>
      <vt:lpstr>THINGS TO REMEMBER</vt:lpstr>
      <vt:lpstr>PowerPoint Presentation</vt:lpstr>
      <vt:lpstr>REVISION GUIDES </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Presentation for Parents</dc:title>
  <dc:creator>Holly Morse</dc:creator>
  <cp:lastModifiedBy>Vicky Walton (Assistant Headteacher)</cp:lastModifiedBy>
  <cp:revision>8</cp:revision>
  <dcterms:created xsi:type="dcterms:W3CDTF">2023-09-26T21:30:19Z</dcterms:created>
  <dcterms:modified xsi:type="dcterms:W3CDTF">2025-09-23T18:36:05Z</dcterms:modified>
</cp:coreProperties>
</file>