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4"/>
  </p:sldMasterIdLst>
  <p:notesMasterIdLst>
    <p:notesMasterId r:id="rId28"/>
  </p:notesMasterIdLst>
  <p:sldIdLst>
    <p:sldId id="256" r:id="rId5"/>
    <p:sldId id="1013" r:id="rId6"/>
    <p:sldId id="1018" r:id="rId7"/>
    <p:sldId id="1029" r:id="rId8"/>
    <p:sldId id="1030" r:id="rId9"/>
    <p:sldId id="1031" r:id="rId10"/>
    <p:sldId id="1032" r:id="rId11"/>
    <p:sldId id="1033" r:id="rId12"/>
    <p:sldId id="1034" r:id="rId13"/>
    <p:sldId id="1035" r:id="rId14"/>
    <p:sldId id="1036" r:id="rId15"/>
    <p:sldId id="775" r:id="rId16"/>
    <p:sldId id="1020" r:id="rId17"/>
    <p:sldId id="1037" r:id="rId18"/>
    <p:sldId id="1019" r:id="rId19"/>
    <p:sldId id="1023" r:id="rId20"/>
    <p:sldId id="1027" r:id="rId21"/>
    <p:sldId id="1028" r:id="rId22"/>
    <p:sldId id="956" r:id="rId23"/>
    <p:sldId id="1022" r:id="rId24"/>
    <p:sldId id="1021" r:id="rId25"/>
    <p:sldId id="1017" r:id="rId26"/>
    <p:sldId id="264"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DB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CAEB10-B019-5A43-8464-5BFC4CA9B133}" v="1" dt="2023-01-17T13:56:35.8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257"/>
    <p:restoredTop sz="73401" autoAdjust="0"/>
  </p:normalViewPr>
  <p:slideViewPr>
    <p:cSldViewPr snapToGrid="0" snapToObjects="1">
      <p:cViewPr varScale="1">
        <p:scale>
          <a:sx n="54" d="100"/>
          <a:sy n="54" d="100"/>
        </p:scale>
        <p:origin x="792" y="60"/>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04F3A82-F637-1543-8C13-D12BDF0F499A}" type="datetimeFigureOut">
              <a:rPr lang="en-US" smtClean="0"/>
              <a:t>3/8/2023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167F53-BA33-7E40-958D-01A6607E9B7A}" type="slidenum">
              <a:rPr lang="en-US" smtClean="0"/>
              <a:t>‹#›</a:t>
            </a:fld>
            <a:endParaRPr lang="en-US"/>
          </a:p>
        </p:txBody>
      </p:sp>
    </p:spTree>
    <p:extLst>
      <p:ext uri="{BB962C8B-B14F-4D97-AF65-F5344CB8AC3E}">
        <p14:creationId xmlns:p14="http://schemas.microsoft.com/office/powerpoint/2010/main" val="420951503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Approximately 10 minutes is needed for this session.</a:t>
            </a:r>
          </a:p>
          <a:p>
            <a:endParaRPr lang="en-US" i="1" dirty="0"/>
          </a:p>
          <a:p>
            <a:r>
              <a:rPr lang="en-US" i="1" dirty="0"/>
              <a:t>Notes</a:t>
            </a:r>
            <a:r>
              <a:rPr lang="en-US" i="1" baseline="0" dirty="0"/>
              <a:t> are provided to help you lead the presentation.</a:t>
            </a:r>
          </a:p>
          <a:p>
            <a:r>
              <a:rPr lang="en-US" i="1" baseline="0" dirty="0"/>
              <a:t>Notes in italics are for your attention only.</a:t>
            </a:r>
            <a:endParaRPr lang="en-US" i="1" dirty="0"/>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1" baseline="0" dirty="0"/>
              <a:t>Provide copies of ‘Reading at Home Booklet 2’ from Oxford Owl for each parent.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baseline="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baseline="0" dirty="0"/>
          </a:p>
          <a:p>
            <a:endParaRPr lang="en-US" dirty="0"/>
          </a:p>
        </p:txBody>
      </p:sp>
      <p:sp>
        <p:nvSpPr>
          <p:cNvPr id="4" name="Slide Number Placeholder 3"/>
          <p:cNvSpPr>
            <a:spLocks noGrp="1"/>
          </p:cNvSpPr>
          <p:nvPr>
            <p:ph type="sldNum" sz="quarter" idx="10"/>
          </p:nvPr>
        </p:nvSpPr>
        <p:spPr/>
        <p:txBody>
          <a:bodyPr/>
          <a:lstStyle/>
          <a:p>
            <a:fld id="{AC167F53-BA33-7E40-958D-01A6607E9B7A}" type="slidenum">
              <a:rPr lang="en-US" smtClean="0"/>
              <a:t>1</a:t>
            </a:fld>
            <a:endParaRPr lang="en-US"/>
          </a:p>
        </p:txBody>
      </p:sp>
    </p:spTree>
    <p:extLst>
      <p:ext uri="{BB962C8B-B14F-4D97-AF65-F5344CB8AC3E}">
        <p14:creationId xmlns:p14="http://schemas.microsoft.com/office/powerpoint/2010/main" val="9721878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buFont typeface="+mj-lt"/>
              <a:buAutoNum type="arabicPeriod"/>
            </a:pPr>
            <a:r>
              <a:rPr lang="en-GB" dirty="0"/>
              <a:t>Help your child to use </a:t>
            </a:r>
            <a:r>
              <a:rPr lang="en-US" dirty="0"/>
              <a:t>‘Special Friends’, ‘Fred Talk’ to read words.</a:t>
            </a:r>
          </a:p>
          <a:p>
            <a:pPr marL="514350" indent="-514350">
              <a:buFont typeface="+mj-lt"/>
              <a:buAutoNum type="arabicPeriod"/>
            </a:pPr>
            <a:r>
              <a:rPr lang="en-GB" dirty="0"/>
              <a:t>Practise reading sounds speedily.       </a:t>
            </a:r>
          </a:p>
          <a:p>
            <a:pPr marL="514350" indent="-514350">
              <a:buFont typeface="+mj-lt"/>
              <a:buAutoNum type="arabicPeriod"/>
            </a:pPr>
            <a:r>
              <a:rPr lang="en-GB" dirty="0"/>
              <a:t>Watch the Virtual Classroom films together.     </a:t>
            </a:r>
          </a:p>
          <a:p>
            <a:pPr marL="514350" indent="-514350">
              <a:buFont typeface="+mj-lt"/>
              <a:buAutoNum type="arabicPeriod"/>
            </a:pPr>
            <a:r>
              <a:rPr lang="en-US" dirty="0"/>
              <a:t>Listen to your child read their Storybook every day.</a:t>
            </a:r>
          </a:p>
          <a:p>
            <a:endParaRPr lang="en-US" dirty="0"/>
          </a:p>
        </p:txBody>
      </p:sp>
      <p:sp>
        <p:nvSpPr>
          <p:cNvPr id="4" name="Slide Number Placeholder 3"/>
          <p:cNvSpPr>
            <a:spLocks noGrp="1"/>
          </p:cNvSpPr>
          <p:nvPr>
            <p:ph type="sldNum" sz="quarter" idx="5"/>
          </p:nvPr>
        </p:nvSpPr>
        <p:spPr/>
        <p:txBody>
          <a:bodyPr/>
          <a:lstStyle/>
          <a:p>
            <a:fld id="{AC167F53-BA33-7E40-958D-01A6607E9B7A}" type="slidenum">
              <a:rPr lang="en-US" smtClean="0"/>
              <a:t>19</a:t>
            </a:fld>
            <a:endParaRPr lang="en-US"/>
          </a:p>
        </p:txBody>
      </p:sp>
    </p:spTree>
    <p:extLst>
      <p:ext uri="{BB962C8B-B14F-4D97-AF65-F5344CB8AC3E}">
        <p14:creationId xmlns:p14="http://schemas.microsoft.com/office/powerpoint/2010/main" val="6131624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Watch these video tutorials on the Ruth Miskin website to find out more about the PSC:</a:t>
            </a:r>
          </a:p>
          <a:p>
            <a:endParaRPr lang="en-US" dirty="0"/>
          </a:p>
          <a:p>
            <a:r>
              <a:rPr lang="en-US" dirty="0"/>
              <a:t>Understanding Phonics</a:t>
            </a:r>
          </a:p>
          <a:p>
            <a:r>
              <a:rPr lang="en-US" dirty="0"/>
              <a:t>The Phonics Screening Check</a:t>
            </a:r>
          </a:p>
          <a:p>
            <a:endParaRPr lang="en-US" dirty="0"/>
          </a:p>
        </p:txBody>
      </p:sp>
      <p:sp>
        <p:nvSpPr>
          <p:cNvPr id="4" name="Slide Number Placeholder 3"/>
          <p:cNvSpPr>
            <a:spLocks noGrp="1"/>
          </p:cNvSpPr>
          <p:nvPr>
            <p:ph type="sldNum" sz="quarter" idx="5"/>
          </p:nvPr>
        </p:nvSpPr>
        <p:spPr/>
        <p:txBody>
          <a:bodyPr/>
          <a:lstStyle/>
          <a:p>
            <a:fld id="{AC167F53-BA33-7E40-958D-01A6607E9B7A}" type="slidenum">
              <a:rPr lang="en-US" smtClean="0"/>
              <a:t>20</a:t>
            </a:fld>
            <a:endParaRPr lang="en-US"/>
          </a:p>
        </p:txBody>
      </p:sp>
    </p:spTree>
    <p:extLst>
      <p:ext uri="{BB962C8B-B14F-4D97-AF65-F5344CB8AC3E}">
        <p14:creationId xmlns:p14="http://schemas.microsoft.com/office/powerpoint/2010/main" val="25258013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2E07CC-6AAD-1047-BB31-41E7C9B8EA12}" type="slidenum">
              <a:rPr lang="en-US" smtClean="0"/>
              <a:t>21</a:t>
            </a:fld>
            <a:endParaRPr lang="en-US"/>
          </a:p>
        </p:txBody>
      </p:sp>
    </p:spTree>
    <p:extLst>
      <p:ext uri="{BB962C8B-B14F-4D97-AF65-F5344CB8AC3E}">
        <p14:creationId xmlns:p14="http://schemas.microsoft.com/office/powerpoint/2010/main" val="21662756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Remember that all parents have the power to change outcomes for their children.</a:t>
            </a:r>
            <a:endParaRPr lang="en-US" dirty="0">
              <a:solidFill>
                <a:srgbClr val="FF0000"/>
              </a:solidFill>
            </a:endParaRP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5F10C2BD-ABBD-1C45-BDAB-44A2829FA136}" type="slidenum">
              <a:rPr lang="en-US" smtClean="0"/>
              <a:t>22</a:t>
            </a:fld>
            <a:endParaRPr lang="en-US"/>
          </a:p>
        </p:txBody>
      </p:sp>
    </p:spTree>
    <p:extLst>
      <p:ext uri="{BB962C8B-B14F-4D97-AF65-F5344CB8AC3E}">
        <p14:creationId xmlns:p14="http://schemas.microsoft.com/office/powerpoint/2010/main" val="1465061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baseline="0" dirty="0"/>
              <a:t>Read quote.</a:t>
            </a:r>
          </a:p>
          <a:p>
            <a:r>
              <a:rPr lang="en-GB" dirty="0"/>
              <a:t/>
            </a:r>
            <a:br>
              <a:rPr lang="en-GB" dirty="0"/>
            </a:br>
            <a:r>
              <a:rPr lang="en-GB" dirty="0"/>
              <a:t>By the end of Year 1, we want all of our children to be able to </a:t>
            </a:r>
            <a:r>
              <a:rPr lang="en-US" i="0" baseline="0" dirty="0"/>
              <a:t>read accurately – to read both familiar and unfamiliar words - so that they can go on to become a fluent, enthusiastic reader.</a:t>
            </a:r>
          </a:p>
          <a:p>
            <a:endParaRPr lang="en-US" i="0" baseline="0" dirty="0"/>
          </a:p>
          <a:p>
            <a:r>
              <a:rPr lang="en-US" i="0" baseline="0" dirty="0"/>
              <a:t>The Phonics Screening Check in June in year 1 is a word reading test to check children can read sounds in words accurately.</a:t>
            </a:r>
          </a:p>
          <a:p>
            <a:r>
              <a:rPr lang="en-US" i="0" baseline="0" dirty="0"/>
              <a:t>Accurate word reading at 6 is a predictor of future success.</a:t>
            </a:r>
            <a:endParaRPr lang="en-GB" dirty="0"/>
          </a:p>
          <a:p>
            <a:endParaRPr lang="en-US" i="1" baseline="0" dirty="0"/>
          </a:p>
        </p:txBody>
      </p:sp>
      <p:sp>
        <p:nvSpPr>
          <p:cNvPr id="4" name="Slide Number Placeholder 3"/>
          <p:cNvSpPr>
            <a:spLocks noGrp="1"/>
          </p:cNvSpPr>
          <p:nvPr>
            <p:ph type="sldNum" sz="quarter" idx="10"/>
          </p:nvPr>
        </p:nvSpPr>
        <p:spPr/>
        <p:txBody>
          <a:bodyPr/>
          <a:lstStyle/>
          <a:p>
            <a:fld id="{5F10C2BD-ABBD-1C45-BDAB-44A2829FA136}" type="slidenum">
              <a:rPr lang="en-US" smtClean="0"/>
              <a:t>2</a:t>
            </a:fld>
            <a:endParaRPr lang="en-US"/>
          </a:p>
        </p:txBody>
      </p:sp>
    </p:spTree>
    <p:extLst>
      <p:ext uri="{BB962C8B-B14F-4D97-AF65-F5344CB8AC3E}">
        <p14:creationId xmlns:p14="http://schemas.microsoft.com/office/powerpoint/2010/main" val="104227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Children complete the phonics screening check </a:t>
            </a:r>
            <a:r>
              <a:rPr lang="en-US" sz="1200" b="0" kern="1200" dirty="0">
                <a:solidFill>
                  <a:schemeClr val="tx1"/>
                </a:solidFill>
                <a:effectLst/>
                <a:latin typeface="+mn-lt"/>
                <a:ea typeface="+mn-ea"/>
                <a:cs typeface="+mn-cs"/>
              </a:rPr>
              <a:t>at the end of Year 1 so that </a:t>
            </a:r>
            <a:r>
              <a:rPr lang="en-US" sz="1200" kern="1200" dirty="0">
                <a:solidFill>
                  <a:schemeClr val="tx1"/>
                </a:solidFill>
                <a:effectLst/>
                <a:latin typeface="+mn-lt"/>
                <a:ea typeface="+mn-ea"/>
                <a:cs typeface="+mn-cs"/>
              </a:rPr>
              <a:t>parents can be </a:t>
            </a:r>
            <a:r>
              <a:rPr lang="en-US" sz="1200" b="0" kern="1200" dirty="0">
                <a:solidFill>
                  <a:schemeClr val="tx1"/>
                </a:solidFill>
                <a:effectLst/>
                <a:latin typeface="+mn-lt"/>
                <a:ea typeface="+mn-ea"/>
                <a:cs typeface="+mn-cs"/>
              </a:rPr>
              <a:t>confident</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their children are being taught to read successfully.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Children read </a:t>
            </a:r>
            <a:r>
              <a:rPr lang="en-US" sz="1200" b="0" kern="1200" dirty="0">
                <a:solidFill>
                  <a:schemeClr val="tx1"/>
                </a:solidFill>
                <a:effectLst/>
                <a:latin typeface="+mn-lt"/>
                <a:ea typeface="+mn-ea"/>
                <a:cs typeface="+mn-cs"/>
              </a:rPr>
              <a:t>40 words</a:t>
            </a:r>
            <a:r>
              <a:rPr lang="en-US" sz="1200" kern="1200" dirty="0">
                <a:solidFill>
                  <a:schemeClr val="tx1"/>
                </a:solidFill>
                <a:effectLst/>
                <a:latin typeface="+mn-lt"/>
                <a:ea typeface="+mn-ea"/>
                <a:cs typeface="+mn-cs"/>
              </a:rPr>
              <a:t>. It takes between </a:t>
            </a:r>
            <a:r>
              <a:rPr lang="en-US" sz="1200" b="0" kern="1200" dirty="0">
                <a:solidFill>
                  <a:schemeClr val="tx1"/>
                </a:solidFill>
                <a:effectLst/>
                <a:latin typeface="+mn-lt"/>
                <a:ea typeface="+mn-ea"/>
                <a:cs typeface="+mn-cs"/>
              </a:rPr>
              <a:t>two and five minutes.</a:t>
            </a:r>
            <a:endParaRPr lang="en-GB" sz="1200" b="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lvl="0"/>
            <a:r>
              <a:rPr lang="en-US" sz="1200" b="0" kern="1200" dirty="0">
                <a:solidFill>
                  <a:schemeClr val="tx1"/>
                </a:solidFill>
                <a:effectLst/>
                <a:latin typeface="+mn-lt"/>
                <a:ea typeface="+mn-ea"/>
                <a:cs typeface="+mn-cs"/>
              </a:rPr>
              <a:t>If they do not manage </a:t>
            </a:r>
            <a:r>
              <a:rPr lang="en-US" sz="1200" kern="1200" dirty="0">
                <a:solidFill>
                  <a:schemeClr val="tx1"/>
                </a:solidFill>
                <a:effectLst/>
                <a:latin typeface="+mn-lt"/>
                <a:ea typeface="+mn-ea"/>
                <a:cs typeface="+mn-cs"/>
              </a:rPr>
              <a:t>to read </a:t>
            </a:r>
            <a:r>
              <a:rPr lang="en-US" sz="1400" b="1" i="1" u="sng" kern="1200" dirty="0">
                <a:solidFill>
                  <a:srgbClr val="FF0000"/>
                </a:solidFill>
                <a:effectLst/>
                <a:latin typeface="+mn-lt"/>
                <a:ea typeface="+mn-ea"/>
                <a:cs typeface="+mn-cs"/>
              </a:rPr>
              <a:t>32</a:t>
            </a:r>
            <a:r>
              <a:rPr lang="en-US" sz="1200" b="1" kern="1200" dirty="0">
                <a:solidFill>
                  <a:srgbClr val="FF0000"/>
                </a:solidFill>
                <a:effectLst/>
                <a:latin typeface="+mn-lt"/>
                <a:ea typeface="+mn-ea"/>
                <a:cs typeface="+mn-cs"/>
              </a:rPr>
              <a:t> </a:t>
            </a:r>
            <a:r>
              <a:rPr lang="en-US" sz="1200" kern="1200" dirty="0">
                <a:solidFill>
                  <a:schemeClr val="tx1"/>
                </a:solidFill>
                <a:effectLst/>
                <a:latin typeface="+mn-lt"/>
                <a:ea typeface="+mn-ea"/>
                <a:cs typeface="+mn-cs"/>
              </a:rPr>
              <a:t>of the words successfully, they are given extra support, and repeat the check at the end of Year 2. </a:t>
            </a:r>
          </a:p>
          <a:p>
            <a:pPr lvl="0"/>
            <a:r>
              <a:rPr lang="en-US" sz="1200" kern="1200" dirty="0">
                <a:solidFill>
                  <a:schemeClr val="tx1"/>
                </a:solidFill>
                <a:effectLst/>
                <a:latin typeface="+mn-lt"/>
                <a:ea typeface="+mn-ea"/>
                <a:cs typeface="+mn-cs"/>
              </a:rPr>
              <a:t>It means that all children will be able to read accurately before they begin Year 3.</a:t>
            </a:r>
          </a:p>
          <a:p>
            <a:pPr lvl="0"/>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C167F53-BA33-7E40-958D-01A6607E9B7A}" type="slidenum">
              <a:rPr lang="en-US" smtClean="0"/>
              <a:t>3</a:t>
            </a:fld>
            <a:endParaRPr lang="en-US"/>
          </a:p>
        </p:txBody>
      </p:sp>
    </p:spTree>
    <p:extLst>
      <p:ext uri="{BB962C8B-B14F-4D97-AF65-F5344CB8AC3E}">
        <p14:creationId xmlns:p14="http://schemas.microsoft.com/office/powerpoint/2010/main" val="1957161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6"/>
          <p:cNvSpPr>
            <a:spLocks noGrp="1" noChangeArrowheads="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a:latin typeface="Times New Roman" pitchFamily="18" charset="0"/>
                <a:ea typeface="MS PGothic" pitchFamily="34" charset="-128"/>
                <a:cs typeface="Arial" charset="0"/>
              </a:rPr>
              <a:t>Copyright Ruth Miskin Literacy</a:t>
            </a:r>
          </a:p>
        </p:txBody>
      </p:sp>
      <p:sp>
        <p:nvSpPr>
          <p:cNvPr id="11776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A493771-02BD-46DE-BA36-AA48EE88E1EF}" type="slidenum">
              <a:rPr lang="en-US" smtClean="0">
                <a:latin typeface="Times New Roman" pitchFamily="18" charset="0"/>
                <a:ea typeface="MS PGothic" pitchFamily="34" charset="-128"/>
                <a:cs typeface="Arial" charset="0"/>
              </a:rPr>
              <a:pPr fontAlgn="base">
                <a:spcBef>
                  <a:spcPct val="0"/>
                </a:spcBef>
                <a:spcAft>
                  <a:spcPct val="0"/>
                </a:spcAft>
              </a:pPr>
              <a:t>12</a:t>
            </a:fld>
            <a:endParaRPr lang="en-US">
              <a:latin typeface="Times New Roman" pitchFamily="18" charset="0"/>
              <a:ea typeface="MS PGothic" pitchFamily="34" charset="-128"/>
              <a:cs typeface="Arial" charset="0"/>
            </a:endParaRPr>
          </a:p>
        </p:txBody>
      </p:sp>
      <p:sp>
        <p:nvSpPr>
          <p:cNvPr id="117763" name="Rectangle 2"/>
          <p:cNvSpPr>
            <a:spLocks noGrp="1" noRot="1" noChangeAspect="1" noChangeArrowheads="1" noTextEdit="1"/>
          </p:cNvSpPr>
          <p:nvPr>
            <p:ph type="sldImg"/>
          </p:nvPr>
        </p:nvSpPr>
        <p:spPr bwMode="auto">
          <a:xfrm>
            <a:off x="800100" y="744538"/>
            <a:ext cx="3141663" cy="2357437"/>
          </a:xfrm>
          <a:noFill/>
          <a:ln>
            <a:solidFill>
              <a:srgbClr val="000000"/>
            </a:solidFill>
            <a:miter lim="800000"/>
            <a:headEnd/>
            <a:tailEnd/>
          </a:ln>
        </p:spPr>
      </p:sp>
      <p:sp>
        <p:nvSpPr>
          <p:cNvPr id="117764" name="Rectangle 3"/>
          <p:cNvSpPr>
            <a:spLocks noGrp="1" noChangeArrowheads="1"/>
          </p:cNvSpPr>
          <p:nvPr>
            <p:ph type="body" idx="1"/>
          </p:nvPr>
        </p:nvSpPr>
        <p:spPr bwMode="auto">
          <a:xfrm>
            <a:off x="657648" y="3167564"/>
            <a:ext cx="5122230" cy="6014578"/>
          </a:xfrm>
          <a:noFill/>
        </p:spPr>
        <p:txBody>
          <a:bodyPr wrap="square" numCol="1" anchor="t" anchorCtr="0" compatLnSpc="1">
            <a:prstTxWarp prst="textNoShape">
              <a:avLst/>
            </a:prstTxWarp>
          </a:bodyPr>
          <a:lstStyle/>
          <a:p>
            <a:pPr>
              <a:lnSpc>
                <a:spcPct val="115000"/>
              </a:lnSpc>
            </a:pPr>
            <a:r>
              <a:rPr lang="en-GB" sz="1800" dirty="0">
                <a:effectLst/>
                <a:latin typeface="Calibri" panose="020F0502020204030204" pitchFamily="34" charset="0"/>
                <a:ea typeface="Calibri" panose="020F0502020204030204" pitchFamily="34" charset="0"/>
              </a:rPr>
              <a:t>Children learn all of the sounds on this chart. </a:t>
            </a:r>
          </a:p>
          <a:p>
            <a:pPr eaLnBrk="1" hangingPunct="1">
              <a:spcBef>
                <a:spcPct val="0"/>
              </a:spcBef>
            </a:pPr>
            <a:endParaRPr lang="en-US" altLang="ja-JP" sz="1100" dirty="0">
              <a:latin typeface="Arial" pitchFamily="34" charset="0"/>
              <a:cs typeface="Arial" pitchFamily="34" charset="0"/>
            </a:endParaRPr>
          </a:p>
          <a:p>
            <a:pPr eaLnBrk="1" hangingPunct="1">
              <a:spcBef>
                <a:spcPct val="0"/>
              </a:spcBef>
            </a:pPr>
            <a:r>
              <a:rPr lang="en-US" altLang="ja-JP" sz="1100" dirty="0">
                <a:latin typeface="Arial" pitchFamily="34" charset="0"/>
                <a:cs typeface="Arial" pitchFamily="34" charset="0"/>
              </a:rPr>
              <a:t>Once they know all of these sounds, they will be able to read any unfamiliar word.</a:t>
            </a:r>
          </a:p>
          <a:p>
            <a:pPr eaLnBrk="1" hangingPunct="1">
              <a:spcBef>
                <a:spcPct val="0"/>
              </a:spcBef>
            </a:pPr>
            <a:endParaRPr lang="en-US" altLang="ja-JP" sz="1100" dirty="0">
              <a:latin typeface="Arial" pitchFamily="34" charset="0"/>
              <a:cs typeface="Arial" pitchFamily="34" charset="0"/>
            </a:endParaRPr>
          </a:p>
        </p:txBody>
      </p:sp>
    </p:spTree>
    <p:extLst>
      <p:ext uri="{BB962C8B-B14F-4D97-AF65-F5344CB8AC3E}">
        <p14:creationId xmlns:p14="http://schemas.microsoft.com/office/powerpoint/2010/main" val="2287406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teach children to words using the routine ‘Special Friends’, ‘Fred Talk’, read the word’.</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Children spot the ‘Special Friends’ (two letters that make one sound), Fred talk the word, and then read the whole word.</a:t>
            </a:r>
          </a:p>
          <a:p>
            <a:endParaRPr lang="en-US" dirty="0"/>
          </a:p>
          <a:p>
            <a:r>
              <a:rPr lang="en-US" dirty="0"/>
              <a:t>For example, ‘</a:t>
            </a:r>
            <a:r>
              <a:rPr lang="en-US" dirty="0" err="1"/>
              <a:t>sh</a:t>
            </a:r>
            <a:r>
              <a:rPr lang="en-US" dirty="0"/>
              <a:t>’, </a:t>
            </a:r>
            <a:r>
              <a:rPr lang="en-US" dirty="0" err="1"/>
              <a:t>sh</a:t>
            </a:r>
            <a:r>
              <a:rPr lang="en-US" dirty="0"/>
              <a:t>-</a:t>
            </a:r>
            <a:r>
              <a:rPr lang="en-US" dirty="0" err="1"/>
              <a:t>i</a:t>
            </a:r>
            <a:r>
              <a:rPr lang="en-US" dirty="0"/>
              <a:t>-p, ship.</a:t>
            </a:r>
          </a:p>
        </p:txBody>
      </p:sp>
      <p:sp>
        <p:nvSpPr>
          <p:cNvPr id="4" name="Slide Number Placeholder 3"/>
          <p:cNvSpPr>
            <a:spLocks noGrp="1"/>
          </p:cNvSpPr>
          <p:nvPr>
            <p:ph type="sldNum" sz="quarter" idx="5"/>
          </p:nvPr>
        </p:nvSpPr>
        <p:spPr/>
        <p:txBody>
          <a:bodyPr/>
          <a:lstStyle/>
          <a:p>
            <a:fld id="{AC167F53-BA33-7E40-958D-01A6607E9B7A}" type="slidenum">
              <a:rPr lang="en-US" smtClean="0"/>
              <a:t>13</a:t>
            </a:fld>
            <a:endParaRPr lang="en-US"/>
          </a:p>
        </p:txBody>
      </p:sp>
    </p:spTree>
    <p:extLst>
      <p:ext uri="{BB962C8B-B14F-4D97-AF65-F5344CB8AC3E}">
        <p14:creationId xmlns:p14="http://schemas.microsoft.com/office/powerpoint/2010/main" val="660456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Half of the words in the check are real words.</a:t>
            </a:r>
          </a:p>
          <a:p>
            <a:pPr marL="0" indent="0">
              <a:buFont typeface="Arial" panose="020B0604020202020204" pitchFamily="34" charset="0"/>
              <a:buNone/>
            </a:pPr>
            <a:r>
              <a:rPr lang="en-US" dirty="0"/>
              <a:t>Half are nonsense words. </a:t>
            </a:r>
            <a:r>
              <a:rPr lang="en-US" sz="1200" kern="1200" dirty="0">
                <a:solidFill>
                  <a:schemeClr val="tx1"/>
                </a:solidFill>
                <a:effectLst/>
                <a:latin typeface="+mn-lt"/>
                <a:ea typeface="+mn-ea"/>
                <a:cs typeface="+mn-cs"/>
              </a:rPr>
              <a:t>For example, ‘</a:t>
            </a:r>
            <a:r>
              <a:rPr lang="en-US" sz="1200" kern="1200" dirty="0" err="1">
                <a:solidFill>
                  <a:schemeClr val="tx1"/>
                </a:solidFill>
                <a:effectLst/>
                <a:latin typeface="+mn-lt"/>
                <a:ea typeface="+mn-ea"/>
                <a:cs typeface="+mn-cs"/>
              </a:rPr>
              <a:t>sheb</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glight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ched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teb</a:t>
            </a:r>
            <a:r>
              <a:rPr lang="en-US" sz="1200" kern="1200" dirty="0">
                <a:solidFill>
                  <a:schemeClr val="tx1"/>
                </a:solidFill>
                <a:effectLst/>
                <a:latin typeface="+mn-lt"/>
                <a:ea typeface="+mn-ea"/>
                <a:cs typeface="+mn-cs"/>
              </a:rPr>
              <a:t>’. </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en-US" sz="1200" kern="1200" dirty="0">
                <a:solidFill>
                  <a:schemeClr val="tx1"/>
                </a:solidFill>
                <a:effectLst/>
                <a:latin typeface="+mn-lt"/>
                <a:ea typeface="+mn-ea"/>
                <a:cs typeface="+mn-cs"/>
              </a:rPr>
              <a:t>There is a picture of an alien next to each word to remind the children that it isn’t a real word.</a:t>
            </a:r>
            <a:endParaRPr lang="en-GB"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Nonsense words are used to assess children’s reading.</a:t>
            </a:r>
          </a:p>
          <a:p>
            <a:r>
              <a:rPr lang="en-US" sz="1200" kern="1200" dirty="0">
                <a:solidFill>
                  <a:schemeClr val="tx1"/>
                </a:solidFill>
                <a:effectLst/>
                <a:latin typeface="+mn-lt"/>
                <a:ea typeface="+mn-ea"/>
                <a:cs typeface="+mn-cs"/>
              </a:rPr>
              <a:t>They check that children will be able to read sounds the sounds they know in unfamiliar words.</a:t>
            </a:r>
          </a:p>
          <a:p>
            <a:r>
              <a:rPr lang="en-US" sz="1200" kern="1200" dirty="0">
                <a:solidFill>
                  <a:schemeClr val="tx1"/>
                </a:solidFill>
                <a:effectLst/>
                <a:latin typeface="+mn-lt"/>
                <a:ea typeface="+mn-ea"/>
                <a:cs typeface="+mn-cs"/>
              </a:rPr>
              <a:t>They read these words using the same routine as real words – ‘Special Friends, Fred Talk.’</a:t>
            </a:r>
          </a:p>
          <a:p>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Children who can read nonsense words will, very soon, be able to read any new word – for example – gargantuan, flailing, raucous, anticipation;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Reading new words increases children’s vocabulary </a:t>
            </a:r>
            <a:r>
              <a:rPr lang="en-US" sz="1200" b="0" kern="1200" dirty="0">
                <a:solidFill>
                  <a:schemeClr val="tx1"/>
                </a:solidFill>
                <a:effectLst/>
                <a:latin typeface="+mn-lt"/>
                <a:ea typeface="+mn-ea"/>
                <a:cs typeface="+mn-cs"/>
              </a:rPr>
              <a:t>rapidly.</a:t>
            </a:r>
            <a:endParaRPr lang="en-GB" sz="1200" b="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AC167F53-BA33-7E40-958D-01A6607E9B7A}" type="slidenum">
              <a:rPr lang="en-US" smtClean="0"/>
              <a:t>15</a:t>
            </a:fld>
            <a:endParaRPr lang="en-US"/>
          </a:p>
        </p:txBody>
      </p:sp>
    </p:spTree>
    <p:extLst>
      <p:ext uri="{BB962C8B-B14F-4D97-AF65-F5344CB8AC3E}">
        <p14:creationId xmlns:p14="http://schemas.microsoft.com/office/powerpoint/2010/main" val="3640858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In our school, we aim to make sure that every child learns to read accurately by the end of Year 1 so they are set up for success in school and in life.</a:t>
            </a:r>
          </a:p>
          <a:p>
            <a:pPr lvl="0"/>
            <a:r>
              <a:rPr lang="en-US" sz="1200" kern="1200" dirty="0">
                <a:solidFill>
                  <a:schemeClr val="tx1"/>
                </a:solidFill>
                <a:effectLst/>
                <a:latin typeface="+mn-lt"/>
                <a:ea typeface="+mn-ea"/>
                <a:cs typeface="+mn-cs"/>
              </a:rPr>
              <a:t>As soon as we spot a child who needs extra practice learning to read sounds and words, we teach them one-to-one for a few minutes every day.</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C167F53-BA33-7E40-958D-01A6607E9B7A}" type="slidenum">
              <a:rPr lang="en-US" smtClean="0"/>
              <a:t>16</a:t>
            </a:fld>
            <a:endParaRPr lang="en-US"/>
          </a:p>
        </p:txBody>
      </p:sp>
    </p:spTree>
    <p:extLst>
      <p:ext uri="{BB962C8B-B14F-4D97-AF65-F5344CB8AC3E}">
        <p14:creationId xmlns:p14="http://schemas.microsoft.com/office/powerpoint/2010/main" val="20483056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Each week, we will send home film links to lessons that match the sounds and words your child has been learning in school. </a:t>
            </a:r>
          </a:p>
          <a:p>
            <a:pPr>
              <a:lnSpc>
                <a:spcPct val="115000"/>
              </a:lnSpc>
              <a:spcAft>
                <a:spcPts val="1000"/>
              </a:spcAft>
            </a:pPr>
            <a:r>
              <a:rPr lang="en-GB" sz="1200" kern="1200" dirty="0">
                <a:solidFill>
                  <a:schemeClr val="tx1"/>
                </a:solidFill>
                <a:effectLst/>
                <a:latin typeface="+mn-lt"/>
                <a:ea typeface="+mn-ea"/>
                <a:cs typeface="+mn-cs"/>
              </a:rPr>
              <a:t>Plus </a:t>
            </a:r>
            <a:r>
              <a:rPr lang="en-GB" sz="1800" dirty="0">
                <a:effectLst/>
                <a:latin typeface="Calibri" panose="020F0502020204030204" pitchFamily="34" charset="0"/>
                <a:ea typeface="Calibri" panose="020F0502020204030204" pitchFamily="34" charset="0"/>
                <a:cs typeface="Arial" panose="020B0604020202020204" pitchFamily="34" charset="0"/>
              </a:rPr>
              <a:t>3-minute 'Special Friends, Fred Talk' Virtual Classroom films. </a:t>
            </a:r>
            <a:r>
              <a:rPr lang="en-GB" sz="1800" dirty="0" err="1">
                <a:effectLst/>
                <a:latin typeface="Calibri" panose="020F0502020204030204" pitchFamily="34" charset="0"/>
                <a:ea typeface="Calibri" panose="020F0502020204030204" pitchFamily="34" charset="0"/>
                <a:cs typeface="Arial" panose="020B0604020202020204" pitchFamily="34" charset="0"/>
              </a:rPr>
              <a:t>Yop</a:t>
            </a:r>
            <a:r>
              <a:rPr lang="en-GB" sz="1800" dirty="0">
                <a:effectLst/>
                <a:latin typeface="Calibri" panose="020F0502020204030204" pitchFamily="34" charset="0"/>
                <a:ea typeface="Calibri" panose="020F0502020204030204" pitchFamily="34" charset="0"/>
                <a:cs typeface="Arial" panose="020B0604020202020204" pitchFamily="34" charset="0"/>
              </a:rPr>
              <a:t> will find these in your child’s reading diaries or links on the year groups blog on the </a:t>
            </a:r>
            <a:r>
              <a:rPr lang="en-GB" sz="1800" dirty="0" err="1">
                <a:effectLst/>
                <a:latin typeface="Calibri" panose="020F0502020204030204" pitchFamily="34" charset="0"/>
                <a:ea typeface="Calibri" panose="020F0502020204030204" pitchFamily="34" charset="0"/>
                <a:cs typeface="Arial" panose="020B0604020202020204" pitchFamily="34" charset="0"/>
              </a:rPr>
              <a:t>choll</a:t>
            </a:r>
            <a:r>
              <a:rPr lang="en-GB" sz="1800" dirty="0">
                <a:effectLst/>
                <a:latin typeface="Calibri" panose="020F0502020204030204" pitchFamily="34" charset="0"/>
                <a:ea typeface="Calibri" panose="020F0502020204030204" pitchFamily="34" charset="0"/>
                <a:cs typeface="Arial" panose="020B0604020202020204" pitchFamily="34" charset="0"/>
              </a:rPr>
              <a:t> website.</a:t>
            </a:r>
          </a:p>
          <a:p>
            <a:pPr>
              <a:lnSpc>
                <a:spcPct val="115000"/>
              </a:lnSpc>
              <a:spcAft>
                <a:spcPts val="1000"/>
              </a:spcAft>
            </a:pPr>
            <a:endParaRPr lang="en-GB" sz="12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endParaRPr>
          </a:p>
          <a:p>
            <a:r>
              <a:rPr lang="en-GB" sz="12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Your child uses the Virtual Classroom in school.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solidFill>
                  <a:srgbClr val="000000"/>
                </a:solidFill>
                <a:effectLst/>
                <a:latin typeface="Calibri Light" panose="020F0302020204030204" pitchFamily="34" charset="0"/>
                <a:ea typeface="Calibri" panose="020F0502020204030204" pitchFamily="34" charset="0"/>
              </a:rPr>
              <a:t>Children are familiar with the VC teachers – and interact with them as they would their own teacher.</a:t>
            </a:r>
            <a:r>
              <a:rPr lang="en-GB" dirty="0">
                <a:effectLst/>
              </a:rPr>
              <a:t> </a:t>
            </a:r>
            <a:endParaRPr lang="en-GB" sz="10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Watch these films with your child to help them to practise reading the sounds and words until they can read them speedily.</a:t>
            </a:r>
          </a:p>
          <a:p>
            <a:pPr>
              <a:lnSpc>
                <a:spcPts val="1500"/>
              </a:lnSpc>
            </a:pPr>
            <a:r>
              <a:rPr lang="en-GB" sz="1200" dirty="0">
                <a:solidFill>
                  <a:srgbClr val="000000"/>
                </a:solidFill>
                <a:effectLst/>
                <a:latin typeface="Calibri Light" panose="020F0302020204030204" pitchFamily="34" charset="0"/>
                <a:ea typeface="Calibri" panose="020F0502020204030204" pitchFamily="34" charset="0"/>
              </a:rPr>
              <a:t>The more they practise using these films, the quicker they’ll learn to read.</a:t>
            </a:r>
            <a:r>
              <a:rPr lang="en-GB" sz="800" dirty="0">
                <a:effectLst/>
              </a:rPr>
              <a:t> </a:t>
            </a:r>
            <a:endParaRPr lang="en-GB" sz="1000" kern="1200" dirty="0">
              <a:solidFill>
                <a:schemeClr val="tx1"/>
              </a:solidFill>
              <a:effectLst/>
              <a:latin typeface="+mn-lt"/>
              <a:ea typeface="+mn-ea"/>
              <a:cs typeface="+mn-cs"/>
            </a:endParaRPr>
          </a:p>
          <a:p>
            <a:pPr>
              <a:lnSpc>
                <a:spcPts val="1500"/>
              </a:lnSpc>
            </a:pPr>
            <a:endParaRPr lang="en-GB"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Simply click the link and watch on a tablet or other device.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Let’s have a look at one of these films on the Virtual Classroom. </a:t>
            </a:r>
            <a:r>
              <a:rPr lang="en-GB" sz="1200" i="1" kern="1200" dirty="0">
                <a:solidFill>
                  <a:schemeClr val="tx1"/>
                </a:solidFill>
                <a:effectLst/>
                <a:latin typeface="+mn-lt"/>
                <a:ea typeface="+mn-ea"/>
                <a:cs typeface="+mn-cs"/>
              </a:rPr>
              <a:t>Play a Set 2 or 3 Special Friends, Fred Talk lesson film from the virtual classroom.</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81A61AF0-59CC-4D82-B182-5DFC7F9ACF1F}" type="slidenum">
              <a:rPr lang="en-GB" smtClean="0"/>
              <a:pPr>
                <a:defRPr/>
              </a:pPr>
              <a:t>17</a:t>
            </a:fld>
            <a:endParaRPr lang="en-GB"/>
          </a:p>
        </p:txBody>
      </p:sp>
    </p:spTree>
    <p:extLst>
      <p:ext uri="{BB962C8B-B14F-4D97-AF65-F5344CB8AC3E}">
        <p14:creationId xmlns:p14="http://schemas.microsoft.com/office/powerpoint/2010/main" val="373480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Times New Roman" panose="02020603050405020304" pitchFamily="18" charset="0"/>
                <a:ea typeface="+mn-ea"/>
                <a:cs typeface="+mn-cs"/>
              </a:rPr>
              <a:t>Discuss the one that is applicable to your school:</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Times New Roman" panose="02020603050405020304" pitchFamily="18" charset="0"/>
              <a:ea typeface="+mn-ea"/>
              <a:cs typeface="+mn-cs"/>
            </a:endParaRPr>
          </a:p>
          <a:p>
            <a:pPr>
              <a:lnSpc>
                <a:spcPct val="115000"/>
              </a:lnSpc>
              <a:spcAft>
                <a:spcPts val="10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Your child will also bring home a My Set 2 and 3 Speed Sounds books</a:t>
            </a:r>
            <a:r>
              <a:rPr lang="en-US"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practise</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reading and writing the Set 2 and 3 sounds and words.</a:t>
            </a:r>
          </a:p>
          <a:p>
            <a:pPr>
              <a:lnSpc>
                <a:spcPct val="115000"/>
              </a:lnSpc>
              <a:spcAft>
                <a:spcPts val="10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There are instructions for you inside cover of the book.</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GB"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10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Each week, your child will bring home the Speed Sounds cards they have been taught to practise reading sounds speedily.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can purchase Set 2/3 flashcards or My Reading and Writing Kit ages 5-7 becoming a reader to support your child with Set 2 sounds at home if you wish.</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C167F53-BA33-7E40-958D-01A6607E9B7A}" type="slidenum">
              <a:rPr lang="en-US" smtClean="0"/>
              <a:t>18</a:t>
            </a:fld>
            <a:endParaRPr lang="en-US"/>
          </a:p>
        </p:txBody>
      </p:sp>
    </p:spTree>
    <p:extLst>
      <p:ext uri="{BB962C8B-B14F-4D97-AF65-F5344CB8AC3E}">
        <p14:creationId xmlns:p14="http://schemas.microsoft.com/office/powerpoint/2010/main" val="22818198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preserve="1" userDrawn="1">
  <p:cSld name="2_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srcRect/>
          <a:stretch/>
        </p:blipFill>
        <p:spPr>
          <a:xfrm>
            <a:off x="3266" y="0"/>
            <a:ext cx="9137468" cy="6858000"/>
          </a:xfrm>
          <a:prstGeom prst="rect">
            <a:avLst/>
          </a:prstGeom>
        </p:spPr>
      </p:pic>
      <p:sp>
        <p:nvSpPr>
          <p:cNvPr id="16" name="Title 1"/>
          <p:cNvSpPr>
            <a:spLocks noGrp="1"/>
          </p:cNvSpPr>
          <p:nvPr>
            <p:ph type="ctrTitle"/>
          </p:nvPr>
        </p:nvSpPr>
        <p:spPr>
          <a:xfrm>
            <a:off x="4067944" y="4221088"/>
            <a:ext cx="5076056" cy="1181993"/>
          </a:xfrm>
        </p:spPr>
        <p:txBody>
          <a:bodyPr anchor="ctr">
            <a:normAutofit/>
          </a:bodyPr>
          <a:lstStyle>
            <a:lvl1pPr>
              <a:lnSpc>
                <a:spcPct val="90000"/>
              </a:lnSpc>
              <a:defRPr sz="3200">
                <a:solidFill>
                  <a:schemeClr val="bg1"/>
                </a:solidFill>
              </a:defRPr>
            </a:lvl1pPr>
          </a:lstStyle>
          <a:p>
            <a:r>
              <a:rPr lang="en-GB" dirty="0"/>
              <a:t>Click to edit Master title style</a:t>
            </a:r>
          </a:p>
        </p:txBody>
      </p:sp>
      <p:sp>
        <p:nvSpPr>
          <p:cNvPr id="2" name="Rectangle 1">
            <a:extLst>
              <a:ext uri="{FF2B5EF4-FFF2-40B4-BE49-F238E27FC236}">
                <a16:creationId xmlns:a16="http://schemas.microsoft.com/office/drawing/2014/main" id="{D4EBE64A-402B-1A5B-1D48-A271DF4312CD}"/>
              </a:ext>
            </a:extLst>
          </p:cNvPr>
          <p:cNvSpPr/>
          <p:nvPr userDrawn="1"/>
        </p:nvSpPr>
        <p:spPr>
          <a:xfrm>
            <a:off x="4572000" y="6485021"/>
            <a:ext cx="4572000" cy="372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1037735"/>
      </p:ext>
    </p:extLst>
  </p:cSld>
  <p:clrMapOvr>
    <a:masterClrMapping/>
  </p:clrMapOvr>
  <p:hf sldNum="0" hdr="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showMasterPhAnim="0" type="obj" preserve="1">
  <p:cSld name="Title and Content">
    <p:spTree>
      <p:nvGrpSpPr>
        <p:cNvPr id="1" name=""/>
        <p:cNvGrpSpPr/>
        <p:nvPr/>
      </p:nvGrpSpPr>
      <p:grpSpPr>
        <a:xfrm>
          <a:off x="0" y="0"/>
          <a:ext cx="0" cy="0"/>
          <a:chOff x="0" y="0"/>
          <a:chExt cx="0" cy="0"/>
        </a:xfrm>
      </p:grpSpPr>
      <p:pic>
        <p:nvPicPr>
          <p:cNvPr id="11" name="Picture 10" descr="PPT_RM_page.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340" y="0"/>
            <a:ext cx="9180512" cy="6858000"/>
          </a:xfrm>
          <a:prstGeom prst="rect">
            <a:avLst/>
          </a:prstGeom>
        </p:spPr>
      </p:pic>
      <p:sp>
        <p:nvSpPr>
          <p:cNvPr id="7" name="Rectangle 3"/>
          <p:cNvSpPr/>
          <p:nvPr userDrawn="1"/>
        </p:nvSpPr>
        <p:spPr>
          <a:xfrm>
            <a:off x="323527" y="1151032"/>
            <a:ext cx="8640961" cy="45719"/>
          </a:xfrm>
          <a:prstGeom prst="rect">
            <a:avLst/>
          </a:prstGeom>
          <a:solidFill>
            <a:srgbClr val="3B9EA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sp>
        <p:nvSpPr>
          <p:cNvPr id="2" name="Title 1"/>
          <p:cNvSpPr>
            <a:spLocks noGrp="1"/>
          </p:cNvSpPr>
          <p:nvPr>
            <p:ph type="title" hasCustomPrompt="1"/>
          </p:nvPr>
        </p:nvSpPr>
        <p:spPr>
          <a:xfrm>
            <a:off x="323528" y="260649"/>
            <a:ext cx="7478713" cy="864096"/>
          </a:xfrm>
        </p:spPr>
        <p:txBody>
          <a:bodyPr anchor="b"/>
          <a:lstStyle/>
          <a:p>
            <a:r>
              <a:rPr lang="en-GB" dirty="0"/>
              <a:t/>
            </a:r>
            <a:br>
              <a:rPr lang="en-GB" dirty="0"/>
            </a:br>
            <a:r>
              <a:rPr lang="en-GB" dirty="0"/>
              <a:t>Click to edit Master title style</a:t>
            </a:r>
          </a:p>
        </p:txBody>
      </p:sp>
      <p:sp>
        <p:nvSpPr>
          <p:cNvPr id="3" name="Content Placeholder 2"/>
          <p:cNvSpPr>
            <a:spLocks noGrp="1"/>
          </p:cNvSpPr>
          <p:nvPr>
            <p:ph idx="1"/>
          </p:nvPr>
        </p:nvSpPr>
        <p:spPr>
          <a:xfrm>
            <a:off x="323527" y="1385394"/>
            <a:ext cx="8639175" cy="504056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Slide Number Placeholder 5"/>
          <p:cNvSpPr>
            <a:spLocks noGrp="1"/>
          </p:cNvSpPr>
          <p:nvPr>
            <p:ph type="sldNum" sz="quarter" idx="12"/>
          </p:nvPr>
        </p:nvSpPr>
        <p:spPr/>
        <p:txBody>
          <a:bodyPr/>
          <a:lstStyle>
            <a:lvl1pPr fontAlgn="auto">
              <a:spcBef>
                <a:spcPts val="0"/>
              </a:spcBef>
              <a:spcAft>
                <a:spcPts val="0"/>
              </a:spcAft>
              <a:defRPr>
                <a:latin typeface="+mn-lt"/>
                <a:ea typeface="+mn-ea"/>
              </a:defRPr>
            </a:lvl1pPr>
          </a:lstStyle>
          <a:p>
            <a:pPr>
              <a:defRPr/>
            </a:pPr>
            <a:fld id="{404DBCEF-19A6-4004-B125-9F389965607C}" type="slidenum">
              <a:rPr lang="en-US"/>
              <a:pPr>
                <a:defRPr/>
              </a:pPr>
              <a:t>‹#›</a:t>
            </a:fld>
            <a:endParaRPr lang="en-US"/>
          </a:p>
        </p:txBody>
      </p:sp>
    </p:spTree>
    <p:extLst>
      <p:ext uri="{BB962C8B-B14F-4D97-AF65-F5344CB8AC3E}">
        <p14:creationId xmlns:p14="http://schemas.microsoft.com/office/powerpoint/2010/main" val="2818626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showMasterPhAnim="0" preserve="1" userDrawn="1">
  <p:cSld name="4_Title and Content">
    <p:spTree>
      <p:nvGrpSpPr>
        <p:cNvPr id="1" name=""/>
        <p:cNvGrpSpPr/>
        <p:nvPr/>
      </p:nvGrpSpPr>
      <p:grpSpPr>
        <a:xfrm>
          <a:off x="0" y="0"/>
          <a:ext cx="0" cy="0"/>
          <a:chOff x="0" y="0"/>
          <a:chExt cx="0" cy="0"/>
        </a:xfrm>
      </p:grpSpPr>
      <p:pic>
        <p:nvPicPr>
          <p:cNvPr id="11" name="Picture 10" descr="PPT_RM_page.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340" y="0"/>
            <a:ext cx="9180512" cy="6858000"/>
          </a:xfrm>
          <a:prstGeom prst="rect">
            <a:avLst/>
          </a:prstGeom>
        </p:spPr>
      </p:pic>
      <p:sp>
        <p:nvSpPr>
          <p:cNvPr id="7" name="Rectangle 3"/>
          <p:cNvSpPr/>
          <p:nvPr userDrawn="1"/>
        </p:nvSpPr>
        <p:spPr>
          <a:xfrm>
            <a:off x="323527" y="1151032"/>
            <a:ext cx="8640961" cy="45719"/>
          </a:xfrm>
          <a:prstGeom prst="rect">
            <a:avLst/>
          </a:prstGeom>
          <a:solidFill>
            <a:srgbClr val="3B9EA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sp>
        <p:nvSpPr>
          <p:cNvPr id="2" name="Title 1"/>
          <p:cNvSpPr>
            <a:spLocks noGrp="1"/>
          </p:cNvSpPr>
          <p:nvPr>
            <p:ph type="title" hasCustomPrompt="1"/>
          </p:nvPr>
        </p:nvSpPr>
        <p:spPr>
          <a:xfrm>
            <a:off x="323528" y="260649"/>
            <a:ext cx="7478713" cy="864096"/>
          </a:xfrm>
        </p:spPr>
        <p:txBody>
          <a:bodyPr anchor="b"/>
          <a:lstStyle/>
          <a:p>
            <a:r>
              <a:rPr lang="en-GB" dirty="0"/>
              <a:t/>
            </a:r>
            <a:br>
              <a:rPr lang="en-GB" dirty="0"/>
            </a:br>
            <a:r>
              <a:rPr lang="en-GB" dirty="0"/>
              <a:t>Click to edit Master title style</a:t>
            </a:r>
          </a:p>
        </p:txBody>
      </p:sp>
      <p:sp>
        <p:nvSpPr>
          <p:cNvPr id="10" name="Slide Number Placeholder 5"/>
          <p:cNvSpPr>
            <a:spLocks noGrp="1"/>
          </p:cNvSpPr>
          <p:nvPr>
            <p:ph type="sldNum" sz="quarter" idx="12"/>
          </p:nvPr>
        </p:nvSpPr>
        <p:spPr/>
        <p:txBody>
          <a:bodyPr/>
          <a:lstStyle>
            <a:lvl1pPr fontAlgn="auto">
              <a:spcBef>
                <a:spcPts val="0"/>
              </a:spcBef>
              <a:spcAft>
                <a:spcPts val="0"/>
              </a:spcAft>
              <a:defRPr>
                <a:latin typeface="+mn-lt"/>
                <a:ea typeface="+mn-ea"/>
              </a:defRPr>
            </a:lvl1pPr>
          </a:lstStyle>
          <a:p>
            <a:pPr>
              <a:defRPr/>
            </a:pPr>
            <a:fld id="{404DBCEF-19A6-4004-B125-9F389965607C}" type="slidenum">
              <a:rPr lang="en-US"/>
              <a:pPr>
                <a:defRPr/>
              </a:pPr>
              <a:t>‹#›</a:t>
            </a:fld>
            <a:endParaRPr lang="en-US"/>
          </a:p>
        </p:txBody>
      </p:sp>
      <p:sp>
        <p:nvSpPr>
          <p:cNvPr id="8" name="Content Placeholder 2"/>
          <p:cNvSpPr>
            <a:spLocks noGrp="1"/>
          </p:cNvSpPr>
          <p:nvPr>
            <p:ph sz="half" idx="1"/>
          </p:nvPr>
        </p:nvSpPr>
        <p:spPr>
          <a:xfrm>
            <a:off x="323527" y="1385394"/>
            <a:ext cx="4246885"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9" name="Content Placeholder 3"/>
          <p:cNvSpPr>
            <a:spLocks noGrp="1"/>
          </p:cNvSpPr>
          <p:nvPr>
            <p:ph sz="half" idx="2"/>
          </p:nvPr>
        </p:nvSpPr>
        <p:spPr>
          <a:xfrm>
            <a:off x="4700017" y="1385394"/>
            <a:ext cx="4254624"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6949755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362" name="Title Placeholder 1"/>
          <p:cNvSpPr>
            <a:spLocks noGrp="1"/>
          </p:cNvSpPr>
          <p:nvPr>
            <p:ph type="title"/>
          </p:nvPr>
        </p:nvSpPr>
        <p:spPr bwMode="auto">
          <a:xfrm>
            <a:off x="323850" y="333375"/>
            <a:ext cx="7478713" cy="10080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title style</a:t>
            </a:r>
          </a:p>
        </p:txBody>
      </p:sp>
      <p:sp>
        <p:nvSpPr>
          <p:cNvPr id="3" name="Text Placeholder 2"/>
          <p:cNvSpPr>
            <a:spLocks noGrp="1"/>
          </p:cNvSpPr>
          <p:nvPr>
            <p:ph type="body" idx="1"/>
          </p:nvPr>
        </p:nvSpPr>
        <p:spPr bwMode="auto">
          <a:xfrm>
            <a:off x="323850" y="1495425"/>
            <a:ext cx="8639175" cy="4741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395288" y="6356350"/>
            <a:ext cx="2195512" cy="365125"/>
          </a:xfrm>
          <a:prstGeom prst="rect">
            <a:avLst/>
          </a:prstGeom>
        </p:spPr>
        <p:txBody>
          <a:bodyPr vert="horz" lIns="91440" tIns="45720" rIns="91440" bIns="45720" rtlCol="0" anchor="ctr"/>
          <a:lstStyle>
            <a:lvl1pPr algn="l">
              <a:defRPr sz="1000">
                <a:solidFill>
                  <a:srgbClr val="2D2D2D">
                    <a:tint val="75000"/>
                  </a:srgbClr>
                </a:solidFill>
                <a:latin typeface="Garamond" pitchFamily="18" charset="0"/>
                <a:ea typeface="MS PGothic" pitchFamily="34" charset="-128"/>
                <a:cs typeface="+mn-cs"/>
              </a:defRPr>
            </a:lvl1pPr>
          </a:lstStyle>
          <a:p>
            <a:pPr>
              <a:defRPr/>
            </a:pPr>
            <a:fld id="{DF6C09D9-D1B6-4568-8B87-5A6249D0DBD1}" type="datetime1">
              <a:rPr lang="en-US"/>
              <a:pPr>
                <a:defRPr/>
              </a:pPr>
              <a:t>3/8/2023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000">
                <a:solidFill>
                  <a:srgbClr val="2D2D2D">
                    <a:tint val="75000"/>
                  </a:srgbClr>
                </a:solidFill>
                <a:latin typeface="Garamond" pitchFamily="18" charset="0"/>
                <a:ea typeface="MS PGothic" pitchFamily="34" charset="-128"/>
                <a:cs typeface="+mn-cs"/>
              </a:defRPr>
            </a:lvl1pPr>
          </a:lstStyle>
          <a:p>
            <a:pPr>
              <a:defRPr/>
            </a:pPr>
            <a:r>
              <a:rPr lang="en-US"/>
              <a:t>Copyright Ruth Miskin Literacy</a:t>
            </a:r>
          </a:p>
        </p:txBody>
      </p:sp>
      <p:sp>
        <p:nvSpPr>
          <p:cNvPr id="6" name="Slide Number Placeholder 5"/>
          <p:cNvSpPr>
            <a:spLocks noGrp="1"/>
          </p:cNvSpPr>
          <p:nvPr>
            <p:ph type="sldNum" sz="quarter" idx="4"/>
          </p:nvPr>
        </p:nvSpPr>
        <p:spPr>
          <a:xfrm>
            <a:off x="6553200" y="6356350"/>
            <a:ext cx="2409825" cy="365125"/>
          </a:xfrm>
          <a:prstGeom prst="rect">
            <a:avLst/>
          </a:prstGeom>
        </p:spPr>
        <p:txBody>
          <a:bodyPr vert="horz" lIns="91440" tIns="45720" rIns="91440" bIns="45720" rtlCol="0" anchor="ctr"/>
          <a:lstStyle>
            <a:lvl1pPr algn="r">
              <a:defRPr sz="1000">
                <a:solidFill>
                  <a:srgbClr val="2D2D2D">
                    <a:tint val="75000"/>
                  </a:srgbClr>
                </a:solidFill>
                <a:latin typeface="Garamond" pitchFamily="18" charset="0"/>
                <a:ea typeface="MS PGothic" pitchFamily="34" charset="-128"/>
                <a:cs typeface="+mn-cs"/>
              </a:defRPr>
            </a:lvl1pPr>
          </a:lstStyle>
          <a:p>
            <a:pPr>
              <a:defRPr/>
            </a:pPr>
            <a:fld id="{D366FC25-FCA6-4D86-A84B-F6C8160D7687}" type="slidenum">
              <a:rPr lang="en-US"/>
              <a:pPr>
                <a:defRPr/>
              </a:pPr>
              <a:t>‹#›</a:t>
            </a:fld>
            <a:endParaRPr lang="en-US"/>
          </a:p>
        </p:txBody>
      </p:sp>
      <p:sp>
        <p:nvSpPr>
          <p:cNvPr id="7" name="Rectangle 6"/>
          <p:cNvSpPr/>
          <p:nvPr/>
        </p:nvSpPr>
        <p:spPr>
          <a:xfrm>
            <a:off x="395288" y="188913"/>
            <a:ext cx="8567737" cy="14446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pic>
        <p:nvPicPr>
          <p:cNvPr id="15368" name="Picture 9" descr="RM_shape.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43888" y="404813"/>
            <a:ext cx="688975" cy="720725"/>
          </a:xfrm>
          <a:prstGeom prst="rect">
            <a:avLst/>
          </a:prstGeom>
          <a:noFill/>
          <a:ln w="9525">
            <a:noFill/>
            <a:miter lim="800000"/>
            <a:headEnd/>
            <a:tailEnd/>
          </a:ln>
        </p:spPr>
      </p:pic>
      <p:cxnSp>
        <p:nvCxnSpPr>
          <p:cNvPr id="13" name="Straight Connector 12"/>
          <p:cNvCxnSpPr/>
          <p:nvPr/>
        </p:nvCxnSpPr>
        <p:spPr>
          <a:xfrm>
            <a:off x="323850" y="188913"/>
            <a:ext cx="0" cy="6480175"/>
          </a:xfrm>
          <a:prstGeom prst="line">
            <a:avLst/>
          </a:prstGeom>
          <a:ln>
            <a:prstDash val="sysDot"/>
          </a:ln>
          <a:effectLst/>
        </p:spPr>
        <p:style>
          <a:lnRef idx="2">
            <a:schemeClr val="accent4"/>
          </a:lnRef>
          <a:fillRef idx="0">
            <a:schemeClr val="accent4"/>
          </a:fillRef>
          <a:effectRef idx="1">
            <a:schemeClr val="accent4"/>
          </a:effectRef>
          <a:fontRef idx="minor">
            <a:schemeClr val="tx1"/>
          </a:fontRef>
        </p:style>
      </p:cxnSp>
      <p:pic>
        <p:nvPicPr>
          <p:cNvPr id="10" name="Picture 9" descr="PPT_RM_page.jpg"/>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5271277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hf sldNum="0" hdr="0"/>
  <p:txStyles>
    <p:titleStyle>
      <a:lvl1pPr algn="l" rtl="0" eaLnBrk="1" fontAlgn="base" hangingPunct="1">
        <a:lnSpc>
          <a:spcPct val="90000"/>
        </a:lnSpc>
        <a:spcBef>
          <a:spcPct val="0"/>
        </a:spcBef>
        <a:spcAft>
          <a:spcPct val="0"/>
        </a:spcAft>
        <a:defRPr sz="3000" b="1" kern="1200">
          <a:solidFill>
            <a:srgbClr val="787878"/>
          </a:solidFill>
          <a:latin typeface="+mn-lt"/>
          <a:ea typeface="+mj-ea"/>
          <a:cs typeface="+mj-cs"/>
        </a:defRPr>
      </a:lvl1pPr>
      <a:lvl2pPr algn="l" rtl="0" eaLnBrk="1" fontAlgn="base" hangingPunct="1">
        <a:lnSpc>
          <a:spcPct val="90000"/>
        </a:lnSpc>
        <a:spcBef>
          <a:spcPct val="0"/>
        </a:spcBef>
        <a:spcAft>
          <a:spcPct val="0"/>
        </a:spcAft>
        <a:defRPr sz="3000" b="1">
          <a:solidFill>
            <a:srgbClr val="787878"/>
          </a:solidFill>
          <a:latin typeface="Arial" pitchFamily="34" charset="0"/>
        </a:defRPr>
      </a:lvl2pPr>
      <a:lvl3pPr algn="l" rtl="0" eaLnBrk="1" fontAlgn="base" hangingPunct="1">
        <a:lnSpc>
          <a:spcPct val="90000"/>
        </a:lnSpc>
        <a:spcBef>
          <a:spcPct val="0"/>
        </a:spcBef>
        <a:spcAft>
          <a:spcPct val="0"/>
        </a:spcAft>
        <a:defRPr sz="3000" b="1">
          <a:solidFill>
            <a:srgbClr val="787878"/>
          </a:solidFill>
          <a:latin typeface="Arial" pitchFamily="34" charset="0"/>
        </a:defRPr>
      </a:lvl3pPr>
      <a:lvl4pPr algn="l" rtl="0" eaLnBrk="1" fontAlgn="base" hangingPunct="1">
        <a:lnSpc>
          <a:spcPct val="90000"/>
        </a:lnSpc>
        <a:spcBef>
          <a:spcPct val="0"/>
        </a:spcBef>
        <a:spcAft>
          <a:spcPct val="0"/>
        </a:spcAft>
        <a:defRPr sz="3000" b="1">
          <a:solidFill>
            <a:srgbClr val="787878"/>
          </a:solidFill>
          <a:latin typeface="Arial" pitchFamily="34" charset="0"/>
        </a:defRPr>
      </a:lvl4pPr>
      <a:lvl5pPr algn="l" rtl="0" eaLnBrk="1" fontAlgn="base" hangingPunct="1">
        <a:lnSpc>
          <a:spcPct val="90000"/>
        </a:lnSpc>
        <a:spcBef>
          <a:spcPct val="0"/>
        </a:spcBef>
        <a:spcAft>
          <a:spcPct val="0"/>
        </a:spcAft>
        <a:defRPr sz="3000" b="1">
          <a:solidFill>
            <a:srgbClr val="787878"/>
          </a:solidFill>
          <a:latin typeface="Arial" pitchFamily="34" charset="0"/>
        </a:defRPr>
      </a:lvl5pPr>
      <a:lvl6pPr marL="457200" algn="l" rtl="0" eaLnBrk="1" fontAlgn="base" hangingPunct="1">
        <a:lnSpc>
          <a:spcPct val="90000"/>
        </a:lnSpc>
        <a:spcBef>
          <a:spcPct val="0"/>
        </a:spcBef>
        <a:spcAft>
          <a:spcPct val="0"/>
        </a:spcAft>
        <a:defRPr sz="3000" b="1">
          <a:solidFill>
            <a:srgbClr val="787878"/>
          </a:solidFill>
          <a:latin typeface="Arial" pitchFamily="34" charset="0"/>
        </a:defRPr>
      </a:lvl6pPr>
      <a:lvl7pPr marL="914400" algn="l" rtl="0" eaLnBrk="1" fontAlgn="base" hangingPunct="1">
        <a:lnSpc>
          <a:spcPct val="90000"/>
        </a:lnSpc>
        <a:spcBef>
          <a:spcPct val="0"/>
        </a:spcBef>
        <a:spcAft>
          <a:spcPct val="0"/>
        </a:spcAft>
        <a:defRPr sz="3000" b="1">
          <a:solidFill>
            <a:srgbClr val="787878"/>
          </a:solidFill>
          <a:latin typeface="Arial" pitchFamily="34" charset="0"/>
        </a:defRPr>
      </a:lvl7pPr>
      <a:lvl8pPr marL="1371600" algn="l" rtl="0" eaLnBrk="1" fontAlgn="base" hangingPunct="1">
        <a:lnSpc>
          <a:spcPct val="90000"/>
        </a:lnSpc>
        <a:spcBef>
          <a:spcPct val="0"/>
        </a:spcBef>
        <a:spcAft>
          <a:spcPct val="0"/>
        </a:spcAft>
        <a:defRPr sz="3000" b="1">
          <a:solidFill>
            <a:srgbClr val="787878"/>
          </a:solidFill>
          <a:latin typeface="Arial" pitchFamily="34" charset="0"/>
        </a:defRPr>
      </a:lvl8pPr>
      <a:lvl9pPr marL="1828800" algn="l" rtl="0" eaLnBrk="1" fontAlgn="base" hangingPunct="1">
        <a:lnSpc>
          <a:spcPct val="90000"/>
        </a:lnSpc>
        <a:spcBef>
          <a:spcPct val="0"/>
        </a:spcBef>
        <a:spcAft>
          <a:spcPct val="0"/>
        </a:spcAft>
        <a:defRPr sz="3000" b="1">
          <a:solidFill>
            <a:srgbClr val="787878"/>
          </a:solidFill>
          <a:latin typeface="Arial" pitchFamily="34" charset="0"/>
        </a:defRPr>
      </a:lvl9pPr>
    </p:titleStyle>
    <p:bodyStyle>
      <a:lvl1pPr algn="l" rtl="0" eaLnBrk="1" fontAlgn="base" hangingPunct="1">
        <a:lnSpc>
          <a:spcPct val="90000"/>
        </a:lnSpc>
        <a:spcBef>
          <a:spcPct val="20000"/>
        </a:spcBef>
        <a:spcAft>
          <a:spcPct val="0"/>
        </a:spcAft>
        <a:buFont typeface="Arial" charset="0"/>
        <a:defRPr sz="3200" kern="1200">
          <a:solidFill>
            <a:schemeClr val="tx2"/>
          </a:solidFill>
          <a:latin typeface="+mn-lt"/>
          <a:ea typeface="+mn-ea"/>
          <a:cs typeface="+mn-cs"/>
        </a:defRPr>
      </a:lvl1pPr>
      <a:lvl2pPr algn="l" rtl="0" eaLnBrk="1" fontAlgn="base" hangingPunct="1">
        <a:lnSpc>
          <a:spcPct val="90000"/>
        </a:lnSpc>
        <a:spcBef>
          <a:spcPct val="20000"/>
        </a:spcBef>
        <a:spcAft>
          <a:spcPct val="0"/>
        </a:spcAft>
        <a:buFont typeface="Arial" charset="0"/>
        <a:defRPr sz="2800" kern="1200">
          <a:solidFill>
            <a:schemeClr val="tx2"/>
          </a:solidFill>
          <a:latin typeface="+mn-lt"/>
          <a:ea typeface="+mn-ea"/>
          <a:cs typeface="+mn-cs"/>
        </a:defRPr>
      </a:lvl2pPr>
      <a:lvl3pPr algn="l" rtl="0" eaLnBrk="1" fontAlgn="base" hangingPunct="1">
        <a:lnSpc>
          <a:spcPct val="90000"/>
        </a:lnSpc>
        <a:spcBef>
          <a:spcPct val="20000"/>
        </a:spcBef>
        <a:spcAft>
          <a:spcPct val="0"/>
        </a:spcAft>
        <a:buFont typeface="Arial" charset="0"/>
        <a:defRPr sz="2400" kern="1200">
          <a:solidFill>
            <a:schemeClr val="tx2"/>
          </a:solidFill>
          <a:latin typeface="+mn-lt"/>
          <a:ea typeface="+mn-ea"/>
          <a:cs typeface="+mn-cs"/>
        </a:defRPr>
      </a:lvl3pPr>
      <a:lvl4pPr algn="l" rtl="0" eaLnBrk="1" fontAlgn="base" hangingPunct="1">
        <a:lnSpc>
          <a:spcPct val="90000"/>
        </a:lnSpc>
        <a:spcBef>
          <a:spcPct val="20000"/>
        </a:spcBef>
        <a:spcAft>
          <a:spcPct val="0"/>
        </a:spcAft>
        <a:buFont typeface="Arial" charset="0"/>
        <a:defRPr sz="2000" kern="1200">
          <a:solidFill>
            <a:schemeClr val="tx2"/>
          </a:solidFill>
          <a:latin typeface="+mn-lt"/>
          <a:ea typeface="+mn-ea"/>
          <a:cs typeface="+mn-cs"/>
        </a:defRPr>
      </a:lvl4pPr>
      <a:lvl5pPr algn="l" rtl="0" eaLnBrk="1" fontAlgn="base" hangingPunct="1">
        <a:lnSpc>
          <a:spcPct val="90000"/>
        </a:lnSpc>
        <a:spcBef>
          <a:spcPct val="20000"/>
        </a:spcBef>
        <a:spcAft>
          <a:spcPct val="0"/>
        </a:spcAft>
        <a:buFont typeface="Arial" charset="0"/>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schools.ruthmiskin.com/training/view/pZ7WG7EQ/VsyIsmBC"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hyperlink" Target="https://amzn.eu/d/5V7tOtv" TargetMode="External"/><Relationship Id="rId4" Type="http://schemas.openxmlformats.org/officeDocument/2006/relationships/image" Target="../media/image16.png"/><Relationship Id="rId9"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oxfordowl.co.uk/read-write-inc-home"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hyperlink" Target="https://www.ruthmiskin.com/parents/"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www.oxfordowl.co.uk/Reading/" TargetMode="External"/><Relationship Id="rId4" Type="http://schemas.openxmlformats.org/officeDocument/2006/relationships/hyperlink" Target="https://www.facebook.com/miskin.education"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assets.publishing.service.gov.uk/government/uploads/system/uploads/attachment_data/file/809986/2019_phonics_pupils_materials_standard.pdf" TargetMode="External"/><Relationship Id="rId2" Type="http://schemas.openxmlformats.org/officeDocument/2006/relationships/hyperlink" Target="https://assets.publishing.service.gov.uk/government/uploads/system/uploads/attachment_data/file/715823/2018_phonics_pupils_materials_standard.pdf.pdf" TargetMode="External"/><Relationship Id="rId1" Type="http://schemas.openxmlformats.org/officeDocument/2006/relationships/slideLayout" Target="../slideLayouts/slideLayout2.xml"/><Relationship Id="rId4" Type="http://schemas.openxmlformats.org/officeDocument/2006/relationships/hyperlink" Target="https://www.gov.uk/government/publications/phonics-screening-check-2019-materials"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283900" y="4221088"/>
            <a:ext cx="4860099" cy="1181993"/>
          </a:xfrm>
        </p:spPr>
        <p:txBody>
          <a:bodyPr>
            <a:noAutofit/>
          </a:bodyPr>
          <a:lstStyle/>
          <a:p>
            <a:r>
              <a:rPr lang="en-US" sz="2800" dirty="0"/>
              <a:t>Parent Meeting </a:t>
            </a:r>
            <a:br>
              <a:rPr lang="en-US" sz="2800" dirty="0"/>
            </a:br>
            <a:r>
              <a:rPr lang="en-US" sz="2800" dirty="0"/>
              <a:t>Phonics Screening Check</a:t>
            </a:r>
          </a:p>
        </p:txBody>
      </p:sp>
    </p:spTree>
    <p:extLst>
      <p:ext uri="{BB962C8B-B14F-4D97-AF65-F5344CB8AC3E}">
        <p14:creationId xmlns:p14="http://schemas.microsoft.com/office/powerpoint/2010/main" val="14490787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F4800-C42C-4139-8E45-D55DAE07714D}"/>
              </a:ext>
            </a:extLst>
          </p:cNvPr>
          <p:cNvSpPr>
            <a:spLocks noGrp="1"/>
          </p:cNvSpPr>
          <p:nvPr>
            <p:ph type="title"/>
          </p:nvPr>
        </p:nvSpPr>
        <p:spPr/>
        <p:txBody>
          <a:bodyPr/>
          <a:lstStyle/>
          <a:p>
            <a:r>
              <a:rPr lang="en-GB" dirty="0"/>
              <a:t>Do all schools and children have to participate?</a:t>
            </a:r>
          </a:p>
        </p:txBody>
      </p:sp>
      <p:sp>
        <p:nvSpPr>
          <p:cNvPr id="3" name="Content Placeholder 2">
            <a:extLst>
              <a:ext uri="{FF2B5EF4-FFF2-40B4-BE49-F238E27FC236}">
                <a16:creationId xmlns:a16="http://schemas.microsoft.com/office/drawing/2014/main" id="{32E57B99-35F6-4957-B734-5491DB52791B}"/>
              </a:ext>
            </a:extLst>
          </p:cNvPr>
          <p:cNvSpPr>
            <a:spLocks noGrp="1"/>
          </p:cNvSpPr>
          <p:nvPr>
            <p:ph idx="1"/>
          </p:nvPr>
        </p:nvSpPr>
        <p:spPr/>
        <p:txBody>
          <a:bodyPr/>
          <a:lstStyle/>
          <a:p>
            <a:r>
              <a:rPr lang="en-GB" sz="2800" dirty="0"/>
              <a:t>All schools and academies in England must take part in the phonics screening check unless they are an independent school.</a:t>
            </a:r>
          </a:p>
          <a:p>
            <a:r>
              <a:rPr lang="en-GB" sz="2800" dirty="0"/>
              <a:t> </a:t>
            </a:r>
          </a:p>
          <a:p>
            <a:r>
              <a:rPr lang="en-GB" sz="2800" dirty="0"/>
              <a:t>There is a process in place for reviewing children with special educational needs, so if your child’s teacher thinks there are very special reasons related to your child and their needs that make them think the phonics screening check may not be appropriate, they will decide on appropriate action and discuss this with you</a:t>
            </a:r>
          </a:p>
          <a:p>
            <a:endParaRPr lang="en-GB" dirty="0"/>
          </a:p>
        </p:txBody>
      </p:sp>
    </p:spTree>
    <p:extLst>
      <p:ext uri="{BB962C8B-B14F-4D97-AF65-F5344CB8AC3E}">
        <p14:creationId xmlns:p14="http://schemas.microsoft.com/office/powerpoint/2010/main" val="24186568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57DBE-4655-4CC6-9C47-E4D30773D105}"/>
              </a:ext>
            </a:extLst>
          </p:cNvPr>
          <p:cNvSpPr>
            <a:spLocks noGrp="1"/>
          </p:cNvSpPr>
          <p:nvPr>
            <p:ph type="title"/>
          </p:nvPr>
        </p:nvSpPr>
        <p:spPr/>
        <p:txBody>
          <a:bodyPr/>
          <a:lstStyle/>
          <a:p>
            <a:r>
              <a:rPr lang="en-GB" dirty="0"/>
              <a:t>What can I do to help my child?</a:t>
            </a:r>
          </a:p>
        </p:txBody>
      </p:sp>
      <p:sp>
        <p:nvSpPr>
          <p:cNvPr id="3" name="Content Placeholder 2">
            <a:extLst>
              <a:ext uri="{FF2B5EF4-FFF2-40B4-BE49-F238E27FC236}">
                <a16:creationId xmlns:a16="http://schemas.microsoft.com/office/drawing/2014/main" id="{0EB41C34-4399-418C-B883-EBFF38EBC2F0}"/>
              </a:ext>
            </a:extLst>
          </p:cNvPr>
          <p:cNvSpPr>
            <a:spLocks noGrp="1"/>
          </p:cNvSpPr>
          <p:nvPr>
            <p:ph idx="1"/>
          </p:nvPr>
        </p:nvSpPr>
        <p:spPr/>
        <p:txBody>
          <a:bodyPr/>
          <a:lstStyle/>
          <a:p>
            <a:r>
              <a:rPr lang="en-GB" dirty="0"/>
              <a:t>Check with your child’s teacher if there are any particular areas that you should focus on at home so that you are working together to support your child.</a:t>
            </a:r>
          </a:p>
          <a:p>
            <a:endParaRPr lang="en-GB" dirty="0"/>
          </a:p>
          <a:p>
            <a:r>
              <a:rPr lang="en-GB" dirty="0"/>
              <a:t>When reading the online book always go through the sounds at the beginning of the book and see which sounds they are unsure of.</a:t>
            </a:r>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35396754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descr="Complex_Speed_Sounds_Chart.pdf"/>
          <p:cNvPicPr>
            <a:picLocks noChangeAspect="1"/>
          </p:cNvPicPr>
          <p:nvPr/>
        </p:nvPicPr>
        <p:blipFill rotWithShape="1">
          <a:blip r:embed="rId3" cstate="screen">
            <a:extLst>
              <a:ext uri="{28A0092B-C50C-407E-A947-70E740481C1C}">
                <a14:useLocalDpi xmlns:a14="http://schemas.microsoft.com/office/drawing/2010/main"/>
              </a:ext>
            </a:extLst>
          </a:blip>
          <a:srcRect l="4075" t="7912" r="8731" b="12963"/>
          <a:stretch/>
        </p:blipFill>
        <p:spPr>
          <a:xfrm>
            <a:off x="2555630" y="1256818"/>
            <a:ext cx="4320626" cy="5548345"/>
          </a:xfrm>
          <a:prstGeom prst="rect">
            <a:avLst/>
          </a:prstGeom>
        </p:spPr>
      </p:pic>
      <p:sp>
        <p:nvSpPr>
          <p:cNvPr id="48130" name="Title 1"/>
          <p:cNvSpPr>
            <a:spLocks noGrp="1"/>
          </p:cNvSpPr>
          <p:nvPr>
            <p:ph type="title"/>
          </p:nvPr>
        </p:nvSpPr>
        <p:spPr/>
        <p:txBody>
          <a:bodyPr/>
          <a:lstStyle/>
          <a:p>
            <a:pPr eaLnBrk="1" hangingPunct="1">
              <a:defRPr/>
            </a:pPr>
            <a:r>
              <a:rPr lang="en-GB" dirty="0">
                <a:solidFill>
                  <a:schemeClr val="accent5"/>
                </a:solidFill>
              </a:rPr>
              <a:t>Speed Sounds Set 3</a:t>
            </a:r>
          </a:p>
        </p:txBody>
      </p:sp>
      <p:sp>
        <p:nvSpPr>
          <p:cNvPr id="3" name="TextBox 2">
            <a:extLst>
              <a:ext uri="{FF2B5EF4-FFF2-40B4-BE49-F238E27FC236}">
                <a16:creationId xmlns:a16="http://schemas.microsoft.com/office/drawing/2014/main" id="{CFC93315-B5E0-4AE0-A36F-0472F7D65D49}"/>
              </a:ext>
            </a:extLst>
          </p:cNvPr>
          <p:cNvSpPr txBox="1"/>
          <p:nvPr/>
        </p:nvSpPr>
        <p:spPr>
          <a:xfrm>
            <a:off x="323528" y="1756229"/>
            <a:ext cx="2100358" cy="4247317"/>
          </a:xfrm>
          <a:prstGeom prst="rect">
            <a:avLst/>
          </a:prstGeom>
          <a:noFill/>
        </p:spPr>
        <p:txBody>
          <a:bodyPr wrap="square" rtlCol="0">
            <a:spAutoFit/>
          </a:bodyPr>
          <a:lstStyle/>
          <a:p>
            <a:r>
              <a:rPr lang="en-GB" dirty="0"/>
              <a:t>These are the sounds that your child has been taught. The words will use combinations of these sounds so it is essential your child knows them all. Practise at home when doing reading. The sounds can be found in the front of the books.</a:t>
            </a:r>
          </a:p>
        </p:txBody>
      </p:sp>
    </p:spTree>
    <p:extLst>
      <p:ext uri="{BB962C8B-B14F-4D97-AF65-F5344CB8AC3E}">
        <p14:creationId xmlns:p14="http://schemas.microsoft.com/office/powerpoint/2010/main" val="1370821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1469F-21DD-8648-90F1-2E26C8476686}"/>
              </a:ext>
            </a:extLst>
          </p:cNvPr>
          <p:cNvSpPr>
            <a:spLocks noGrp="1"/>
          </p:cNvSpPr>
          <p:nvPr>
            <p:ph type="title"/>
          </p:nvPr>
        </p:nvSpPr>
        <p:spPr>
          <a:xfrm>
            <a:off x="323528" y="260649"/>
            <a:ext cx="8205617" cy="864096"/>
          </a:xfrm>
        </p:spPr>
        <p:txBody>
          <a:bodyPr/>
          <a:lstStyle/>
          <a:p>
            <a:r>
              <a:rPr lang="en-US" dirty="0"/>
              <a:t>‘Special Friends’, ‘Fred Talk’</a:t>
            </a:r>
          </a:p>
        </p:txBody>
      </p:sp>
      <p:pic>
        <p:nvPicPr>
          <p:cNvPr id="5" name="Picture 4">
            <a:extLst>
              <a:ext uri="{FF2B5EF4-FFF2-40B4-BE49-F238E27FC236}">
                <a16:creationId xmlns:a16="http://schemas.microsoft.com/office/drawing/2014/main" id="{1D978140-5EAA-1D40-BB07-5D4020AE8597}"/>
              </a:ext>
            </a:extLst>
          </p:cNvPr>
          <p:cNvPicPr>
            <a:picLocks noChangeAspect="1"/>
          </p:cNvPicPr>
          <p:nvPr/>
        </p:nvPicPr>
        <p:blipFill>
          <a:blip r:embed="rId3"/>
          <a:srcRect/>
          <a:stretch/>
        </p:blipFill>
        <p:spPr>
          <a:xfrm>
            <a:off x="876009" y="1303020"/>
            <a:ext cx="7391980" cy="3552735"/>
          </a:xfrm>
          <a:prstGeom prst="rect">
            <a:avLst/>
          </a:prstGeom>
          <a:noFill/>
          <a:ln>
            <a:solidFill>
              <a:schemeClr val="tx1"/>
            </a:solidFill>
          </a:ln>
        </p:spPr>
      </p:pic>
      <p:sp>
        <p:nvSpPr>
          <p:cNvPr id="3" name="TextBox 2">
            <a:extLst>
              <a:ext uri="{FF2B5EF4-FFF2-40B4-BE49-F238E27FC236}">
                <a16:creationId xmlns:a16="http://schemas.microsoft.com/office/drawing/2014/main" id="{0ED97269-1716-4B52-A537-45245018B908}"/>
              </a:ext>
            </a:extLst>
          </p:cNvPr>
          <p:cNvSpPr txBox="1"/>
          <p:nvPr/>
        </p:nvSpPr>
        <p:spPr>
          <a:xfrm>
            <a:off x="1083418" y="5217219"/>
            <a:ext cx="7184571" cy="646331"/>
          </a:xfrm>
          <a:prstGeom prst="rect">
            <a:avLst/>
          </a:prstGeom>
          <a:noFill/>
        </p:spPr>
        <p:txBody>
          <a:bodyPr wrap="square" rtlCol="0">
            <a:spAutoFit/>
          </a:bodyPr>
          <a:lstStyle/>
          <a:p>
            <a:r>
              <a:rPr lang="en-GB" dirty="0"/>
              <a:t>When sounding out a word your child should use: special friends – Fred talk – read the word.</a:t>
            </a:r>
          </a:p>
        </p:txBody>
      </p:sp>
    </p:spTree>
    <p:extLst>
      <p:ext uri="{BB962C8B-B14F-4D97-AF65-F5344CB8AC3E}">
        <p14:creationId xmlns:p14="http://schemas.microsoft.com/office/powerpoint/2010/main" val="9063684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E6966-84AA-4668-9363-B883E7D5878D}"/>
              </a:ext>
            </a:extLst>
          </p:cNvPr>
          <p:cNvSpPr>
            <a:spLocks noGrp="1"/>
          </p:cNvSpPr>
          <p:nvPr>
            <p:ph type="title"/>
          </p:nvPr>
        </p:nvSpPr>
        <p:spPr/>
        <p:txBody>
          <a:bodyPr/>
          <a:lstStyle/>
          <a:p>
            <a:r>
              <a:rPr lang="en-GB" dirty="0"/>
              <a:t>What should I do if my child is struggling to decode a word?</a:t>
            </a:r>
          </a:p>
        </p:txBody>
      </p:sp>
      <p:sp>
        <p:nvSpPr>
          <p:cNvPr id="3" name="Content Placeholder 2">
            <a:extLst>
              <a:ext uri="{FF2B5EF4-FFF2-40B4-BE49-F238E27FC236}">
                <a16:creationId xmlns:a16="http://schemas.microsoft.com/office/drawing/2014/main" id="{276EA1B1-D208-4476-A053-7A72AFF8E88D}"/>
              </a:ext>
            </a:extLst>
          </p:cNvPr>
          <p:cNvSpPr>
            <a:spLocks noGrp="1"/>
          </p:cNvSpPr>
          <p:nvPr>
            <p:ph idx="1"/>
          </p:nvPr>
        </p:nvSpPr>
        <p:spPr/>
        <p:txBody>
          <a:bodyPr/>
          <a:lstStyle/>
          <a:p>
            <a:r>
              <a:rPr lang="en-GB" sz="2400" dirty="0"/>
              <a:t>Look first for the ‘special friends’ These are the 2 or 3 letter sounds such as </a:t>
            </a:r>
            <a:r>
              <a:rPr lang="en-GB" sz="2400" dirty="0" err="1"/>
              <a:t>ch</a:t>
            </a:r>
            <a:r>
              <a:rPr lang="en-GB" sz="2400" dirty="0"/>
              <a:t>, </a:t>
            </a:r>
            <a:r>
              <a:rPr lang="en-GB" sz="2400" dirty="0" err="1"/>
              <a:t>ph</a:t>
            </a:r>
            <a:r>
              <a:rPr lang="en-GB" sz="2400" dirty="0"/>
              <a:t>, air, </a:t>
            </a:r>
            <a:r>
              <a:rPr lang="en-GB" sz="2400" dirty="0" err="1"/>
              <a:t>igh</a:t>
            </a:r>
            <a:endParaRPr lang="en-GB" sz="2400" dirty="0"/>
          </a:p>
          <a:p>
            <a:endParaRPr lang="en-GB" sz="2400" dirty="0"/>
          </a:p>
          <a:p>
            <a:r>
              <a:rPr lang="en-GB" sz="2400" dirty="0"/>
              <a:t>Blend the sounds by pointing to each letter, i.e. /b/ in bat, or letter group, i.e. /</a:t>
            </a:r>
            <a:r>
              <a:rPr lang="en-GB" sz="2400" dirty="0" err="1"/>
              <a:t>igh</a:t>
            </a:r>
            <a:r>
              <a:rPr lang="en-GB" sz="2400" dirty="0"/>
              <a:t>/ in sigh, as you say the sound, then run your finger under the whole word as you say it.</a:t>
            </a:r>
          </a:p>
          <a:p>
            <a:endParaRPr lang="en-GB" sz="2400" dirty="0"/>
          </a:p>
          <a:p>
            <a:r>
              <a:rPr lang="en-GB" sz="2400" dirty="0"/>
              <a:t>Talk about the meaning if your child does not understand the word they have read.</a:t>
            </a:r>
          </a:p>
          <a:p>
            <a:r>
              <a:rPr lang="en-GB" sz="2400" dirty="0"/>
              <a:t>Work at your child’s pace.</a:t>
            </a:r>
          </a:p>
          <a:p>
            <a:r>
              <a:rPr lang="en-GB" sz="2400" dirty="0"/>
              <a:t>Always be positive and give lots of praise and encouragement.</a:t>
            </a:r>
          </a:p>
          <a:p>
            <a:endParaRPr lang="en-GB" dirty="0"/>
          </a:p>
        </p:txBody>
      </p:sp>
    </p:spTree>
    <p:extLst>
      <p:ext uri="{BB962C8B-B14F-4D97-AF65-F5344CB8AC3E}">
        <p14:creationId xmlns:p14="http://schemas.microsoft.com/office/powerpoint/2010/main" val="20664838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D0C9C-3D1A-1B43-89FB-E992F887612A}"/>
              </a:ext>
            </a:extLst>
          </p:cNvPr>
          <p:cNvSpPr>
            <a:spLocks noGrp="1"/>
          </p:cNvSpPr>
          <p:nvPr>
            <p:ph type="title"/>
          </p:nvPr>
        </p:nvSpPr>
        <p:spPr/>
        <p:txBody>
          <a:bodyPr/>
          <a:lstStyle/>
          <a:p>
            <a:r>
              <a:rPr lang="en-US" dirty="0"/>
              <a:t>Nonsense words</a:t>
            </a:r>
          </a:p>
        </p:txBody>
      </p:sp>
      <p:pic>
        <p:nvPicPr>
          <p:cNvPr id="5" name="Picture 4">
            <a:extLst>
              <a:ext uri="{FF2B5EF4-FFF2-40B4-BE49-F238E27FC236}">
                <a16:creationId xmlns:a16="http://schemas.microsoft.com/office/drawing/2014/main" id="{43F3701B-E3AE-3643-B41D-8D2F98D69E8C}"/>
              </a:ext>
            </a:extLst>
          </p:cNvPr>
          <p:cNvPicPr>
            <a:picLocks noChangeAspect="1"/>
          </p:cNvPicPr>
          <p:nvPr/>
        </p:nvPicPr>
        <p:blipFill>
          <a:blip r:embed="rId3"/>
          <a:stretch>
            <a:fillRect/>
          </a:stretch>
        </p:blipFill>
        <p:spPr>
          <a:xfrm>
            <a:off x="469832" y="1731717"/>
            <a:ext cx="3878316" cy="1518095"/>
          </a:xfrm>
          <a:prstGeom prst="rect">
            <a:avLst/>
          </a:prstGeom>
          <a:ln>
            <a:solidFill>
              <a:schemeClr val="tx1"/>
            </a:solidFill>
          </a:ln>
        </p:spPr>
      </p:pic>
      <p:pic>
        <p:nvPicPr>
          <p:cNvPr id="7" name="Picture 6">
            <a:extLst>
              <a:ext uri="{FF2B5EF4-FFF2-40B4-BE49-F238E27FC236}">
                <a16:creationId xmlns:a16="http://schemas.microsoft.com/office/drawing/2014/main" id="{4B83FF7B-A559-5041-BADD-DDD84C8E16CE}"/>
              </a:ext>
            </a:extLst>
          </p:cNvPr>
          <p:cNvPicPr>
            <a:picLocks noChangeAspect="1"/>
          </p:cNvPicPr>
          <p:nvPr/>
        </p:nvPicPr>
        <p:blipFill>
          <a:blip r:embed="rId4"/>
          <a:stretch>
            <a:fillRect/>
          </a:stretch>
        </p:blipFill>
        <p:spPr>
          <a:xfrm>
            <a:off x="469832" y="3493582"/>
            <a:ext cx="3878317" cy="1518095"/>
          </a:xfrm>
          <a:prstGeom prst="rect">
            <a:avLst/>
          </a:prstGeom>
          <a:ln>
            <a:solidFill>
              <a:schemeClr val="tx1"/>
            </a:solidFill>
          </a:ln>
        </p:spPr>
      </p:pic>
      <p:pic>
        <p:nvPicPr>
          <p:cNvPr id="9" name="Picture 8">
            <a:extLst>
              <a:ext uri="{FF2B5EF4-FFF2-40B4-BE49-F238E27FC236}">
                <a16:creationId xmlns:a16="http://schemas.microsoft.com/office/drawing/2014/main" id="{2E363FE7-69DB-F341-B5ED-51227FAD8BBE}"/>
              </a:ext>
            </a:extLst>
          </p:cNvPr>
          <p:cNvPicPr>
            <a:picLocks noChangeAspect="1"/>
          </p:cNvPicPr>
          <p:nvPr/>
        </p:nvPicPr>
        <p:blipFill>
          <a:blip r:embed="rId5"/>
          <a:stretch>
            <a:fillRect/>
          </a:stretch>
        </p:blipFill>
        <p:spPr>
          <a:xfrm>
            <a:off x="4795852" y="1731717"/>
            <a:ext cx="3878316" cy="1518095"/>
          </a:xfrm>
          <a:prstGeom prst="rect">
            <a:avLst/>
          </a:prstGeom>
          <a:ln>
            <a:solidFill>
              <a:schemeClr val="tx1"/>
            </a:solidFill>
          </a:ln>
        </p:spPr>
      </p:pic>
      <p:pic>
        <p:nvPicPr>
          <p:cNvPr id="11" name="Picture 10">
            <a:extLst>
              <a:ext uri="{FF2B5EF4-FFF2-40B4-BE49-F238E27FC236}">
                <a16:creationId xmlns:a16="http://schemas.microsoft.com/office/drawing/2014/main" id="{5FBAF87B-3D93-8545-A864-2482BDC970C1}"/>
              </a:ext>
            </a:extLst>
          </p:cNvPr>
          <p:cNvPicPr>
            <a:picLocks noChangeAspect="1"/>
          </p:cNvPicPr>
          <p:nvPr/>
        </p:nvPicPr>
        <p:blipFill rotWithShape="1">
          <a:blip r:embed="rId6"/>
          <a:srcRect t="5377"/>
          <a:stretch/>
        </p:blipFill>
        <p:spPr>
          <a:xfrm>
            <a:off x="4792523" y="3493582"/>
            <a:ext cx="3881645" cy="1518095"/>
          </a:xfrm>
          <a:prstGeom prst="rect">
            <a:avLst/>
          </a:prstGeom>
          <a:ln>
            <a:solidFill>
              <a:schemeClr val="tx1"/>
            </a:solidFill>
          </a:ln>
        </p:spPr>
      </p:pic>
      <p:sp>
        <p:nvSpPr>
          <p:cNvPr id="3" name="Rectangle 2">
            <a:extLst>
              <a:ext uri="{FF2B5EF4-FFF2-40B4-BE49-F238E27FC236}">
                <a16:creationId xmlns:a16="http://schemas.microsoft.com/office/drawing/2014/main" id="{A3C3F98A-E33C-43C5-9859-9691718E61DC}"/>
              </a:ext>
            </a:extLst>
          </p:cNvPr>
          <p:cNvSpPr/>
          <p:nvPr/>
        </p:nvSpPr>
        <p:spPr>
          <a:xfrm>
            <a:off x="323528" y="5027691"/>
            <a:ext cx="8496944" cy="1815882"/>
          </a:xfrm>
          <a:prstGeom prst="rect">
            <a:avLst/>
          </a:prstGeom>
        </p:spPr>
        <p:txBody>
          <a:bodyPr wrap="square">
            <a:spAutoFit/>
          </a:bodyPr>
          <a:lstStyle/>
          <a:p>
            <a:r>
              <a:rPr lang="en-US" sz="1600" dirty="0"/>
              <a:t>There is a picture of an alien next to each word to remind the children that it isn’t a real word.</a:t>
            </a:r>
            <a:endParaRPr lang="en-GB" sz="1600" dirty="0"/>
          </a:p>
          <a:p>
            <a:r>
              <a:rPr lang="en-US" sz="1600" dirty="0"/>
              <a:t>They read these words using the same routine as real words – ‘Special Friends, Fred Talk, read the word.’</a:t>
            </a:r>
          </a:p>
          <a:p>
            <a:pPr lvl="0">
              <a:defRPr/>
            </a:pPr>
            <a:r>
              <a:rPr lang="en-US" sz="1600" dirty="0"/>
              <a:t>Children who can read nonsense words will, very soon, be able to read any new word – for example – gargantuan, flailing, raucous, anticipation; </a:t>
            </a:r>
          </a:p>
          <a:p>
            <a:pPr lvl="0">
              <a:defRPr/>
            </a:pPr>
            <a:r>
              <a:rPr lang="en-US" sz="1600" dirty="0"/>
              <a:t>Reading new words increases children’s vocabulary rapidly.</a:t>
            </a:r>
            <a:endParaRPr lang="en-GB" sz="1600" dirty="0"/>
          </a:p>
        </p:txBody>
      </p:sp>
    </p:spTree>
    <p:extLst>
      <p:ext uri="{BB962C8B-B14F-4D97-AF65-F5344CB8AC3E}">
        <p14:creationId xmlns:p14="http://schemas.microsoft.com/office/powerpoint/2010/main" val="30753362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CD058-F7B3-EDD5-1138-EF0DD6FFD2EA}"/>
              </a:ext>
            </a:extLst>
          </p:cNvPr>
          <p:cNvSpPr>
            <a:spLocks noGrp="1"/>
          </p:cNvSpPr>
          <p:nvPr>
            <p:ph type="title"/>
          </p:nvPr>
        </p:nvSpPr>
        <p:spPr/>
        <p:txBody>
          <a:bodyPr/>
          <a:lstStyle/>
          <a:p>
            <a:r>
              <a:rPr lang="en-US" dirty="0"/>
              <a:t>Teach every child to read</a:t>
            </a:r>
          </a:p>
        </p:txBody>
      </p:sp>
      <p:sp>
        <p:nvSpPr>
          <p:cNvPr id="3" name="Content Placeholder 2">
            <a:extLst>
              <a:ext uri="{FF2B5EF4-FFF2-40B4-BE49-F238E27FC236}">
                <a16:creationId xmlns:a16="http://schemas.microsoft.com/office/drawing/2014/main" id="{9B371F02-B2C1-0F25-95A6-778569FF19BF}"/>
              </a:ext>
            </a:extLst>
          </p:cNvPr>
          <p:cNvSpPr>
            <a:spLocks noGrp="1"/>
          </p:cNvSpPr>
          <p:nvPr>
            <p:ph idx="1"/>
          </p:nvPr>
        </p:nvSpPr>
        <p:spPr>
          <a:xfrm>
            <a:off x="323527" y="1385394"/>
            <a:ext cx="8639175" cy="2043606"/>
          </a:xfrm>
        </p:spPr>
        <p:txBody>
          <a:bodyPr/>
          <a:lstStyle/>
          <a:p>
            <a:pPr lvl="0"/>
            <a:r>
              <a:rPr lang="en-US" sz="2400" dirty="0">
                <a:solidFill>
                  <a:schemeClr val="tx1"/>
                </a:solidFill>
              </a:rPr>
              <a:t>At </a:t>
            </a:r>
            <a:r>
              <a:rPr lang="en-US" sz="2400" dirty="0" err="1">
                <a:solidFill>
                  <a:schemeClr val="tx1"/>
                </a:solidFill>
              </a:rPr>
              <a:t>Coundon</a:t>
            </a:r>
            <a:r>
              <a:rPr lang="en-US" sz="2400" dirty="0">
                <a:solidFill>
                  <a:schemeClr val="tx1"/>
                </a:solidFill>
              </a:rPr>
              <a:t>, we aim to make sure that every child learns to read accurately by the end of Year 1 so they are set up for success in school and in life.</a:t>
            </a:r>
          </a:p>
          <a:p>
            <a:pPr lvl="0"/>
            <a:r>
              <a:rPr lang="en-US" sz="2400" dirty="0">
                <a:solidFill>
                  <a:schemeClr val="tx1"/>
                </a:solidFill>
              </a:rPr>
              <a:t>As soon as we spot a child who needs extra practice learning to read sounds and words, we try to support them one-to-one for a few minutes every day.</a:t>
            </a:r>
            <a:endParaRPr lang="en-GB" sz="2400" dirty="0">
              <a:solidFill>
                <a:schemeClr val="tx1"/>
              </a:solidFill>
            </a:endParaRPr>
          </a:p>
          <a:p>
            <a:endParaRPr lang="en-US" dirty="0">
              <a:solidFill>
                <a:srgbClr val="FF0000"/>
              </a:solidFill>
            </a:endParaRPr>
          </a:p>
        </p:txBody>
      </p:sp>
      <p:pic>
        <p:nvPicPr>
          <p:cNvPr id="4" name="Picture 3" descr="A person and a child sitting at a table&#10;&#10;Description automatically generated with low confidence">
            <a:extLst>
              <a:ext uri="{FF2B5EF4-FFF2-40B4-BE49-F238E27FC236}">
                <a16:creationId xmlns:a16="http://schemas.microsoft.com/office/drawing/2014/main" id="{4F6B4C1E-5CB0-92F2-2673-6182FD6810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3481774"/>
            <a:ext cx="7845129" cy="3376226"/>
          </a:xfrm>
          <a:prstGeom prst="rect">
            <a:avLst/>
          </a:prstGeom>
        </p:spPr>
      </p:pic>
    </p:spTree>
    <p:extLst>
      <p:ext uri="{BB962C8B-B14F-4D97-AF65-F5344CB8AC3E}">
        <p14:creationId xmlns:p14="http://schemas.microsoft.com/office/powerpoint/2010/main" val="16346279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8720"/>
            <a:ext cx="8635412" cy="864096"/>
          </a:xfrm>
        </p:spPr>
        <p:txBody>
          <a:bodyPr/>
          <a:lstStyle/>
          <a:p>
            <a:r>
              <a:rPr lang="en-US" dirty="0"/>
              <a:t>Virtual Classroom films</a:t>
            </a:r>
          </a:p>
        </p:txBody>
      </p:sp>
      <p:pic>
        <p:nvPicPr>
          <p:cNvPr id="5" name="Picture 4" descr="A person holding a sign&#10;&#10;Description automatically generated">
            <a:extLst>
              <a:ext uri="{FF2B5EF4-FFF2-40B4-BE49-F238E27FC236}">
                <a16:creationId xmlns:a16="http://schemas.microsoft.com/office/drawing/2014/main" id="{14E7C6A0-4D69-63AE-5E6F-1F73DFDEAEF1}"/>
              </a:ext>
            </a:extLst>
          </p:cNvPr>
          <p:cNvPicPr>
            <a:picLocks noChangeAspect="1"/>
          </p:cNvPicPr>
          <p:nvPr/>
        </p:nvPicPr>
        <p:blipFill>
          <a:blip r:embed="rId3"/>
          <a:stretch>
            <a:fillRect/>
          </a:stretch>
        </p:blipFill>
        <p:spPr>
          <a:xfrm>
            <a:off x="7097600" y="4958087"/>
            <a:ext cx="2046400" cy="1148956"/>
          </a:xfrm>
          <a:prstGeom prst="rect">
            <a:avLst/>
          </a:prstGeom>
        </p:spPr>
      </p:pic>
      <p:sp>
        <p:nvSpPr>
          <p:cNvPr id="3" name="TextBox 2"/>
          <p:cNvSpPr txBox="1"/>
          <p:nvPr/>
        </p:nvSpPr>
        <p:spPr>
          <a:xfrm>
            <a:off x="532080" y="1142816"/>
            <a:ext cx="7806320" cy="4843377"/>
          </a:xfrm>
          <a:prstGeom prst="rect">
            <a:avLst/>
          </a:prstGeom>
          <a:noFill/>
        </p:spPr>
        <p:txBody>
          <a:bodyPr wrap="square" rtlCol="0">
            <a:spAutoFit/>
          </a:bodyPr>
          <a:lstStyle/>
          <a:p>
            <a:pPr lvl="0">
              <a:defRPr/>
            </a:pPr>
            <a:r>
              <a:rPr lang="en-GB" dirty="0"/>
              <a:t>Each week, we will send home film links to lessons that match the sounds and words your child has learned in school. </a:t>
            </a:r>
          </a:p>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You will find these in your child’s reading diaries or links on the year groups blog on the school website.</a:t>
            </a:r>
          </a:p>
          <a:p>
            <a:r>
              <a:rPr lang="en-GB" dirty="0">
                <a:solidFill>
                  <a:srgbClr val="000000"/>
                </a:solidFill>
                <a:latin typeface="Calibri Light" panose="020F0302020204030204" pitchFamily="34" charset="0"/>
                <a:ea typeface="Calibri" panose="020F0502020204030204" pitchFamily="34" charset="0"/>
                <a:cs typeface="Times New Roman" panose="02020603050405020304" pitchFamily="18" charset="0"/>
              </a:rPr>
              <a:t>Your child uses the Virtual Classroom in school. </a:t>
            </a:r>
            <a:endParaRPr lang="en-GB" dirty="0">
              <a:latin typeface="Calibri" panose="020F0502020204030204" pitchFamily="34" charset="0"/>
              <a:ea typeface="Calibri" panose="020F0502020204030204" pitchFamily="34" charset="0"/>
              <a:cs typeface="Times New Roman" panose="02020603050405020304" pitchFamily="18" charset="0"/>
            </a:endParaRPr>
          </a:p>
          <a:p>
            <a:r>
              <a:rPr lang="en-GB" dirty="0">
                <a:solidFill>
                  <a:srgbClr val="000000"/>
                </a:solidFill>
                <a:latin typeface="Calibri Light" panose="020F0302020204030204" pitchFamily="34" charset="0"/>
                <a:ea typeface="Calibri" panose="020F0502020204030204" pitchFamily="34" charset="0"/>
              </a:rPr>
              <a:t>The children are familiar with the VC teachers – and interact with them as they would their own teacher.</a:t>
            </a:r>
            <a:r>
              <a:rPr lang="en-GB" dirty="0"/>
              <a:t> </a:t>
            </a:r>
          </a:p>
          <a:p>
            <a:pPr lvl="0">
              <a:defRPr/>
            </a:pPr>
            <a:endParaRPr lang="en-GB" dirty="0"/>
          </a:p>
          <a:p>
            <a:pPr lvl="0">
              <a:defRPr/>
            </a:pPr>
            <a:r>
              <a:rPr lang="en-GB" dirty="0"/>
              <a:t>Watch these films with your child to help them to practise reading the sounds and words until they can read them speedily.</a:t>
            </a:r>
          </a:p>
          <a:p>
            <a:pPr>
              <a:lnSpc>
                <a:spcPts val="1500"/>
              </a:lnSpc>
            </a:pPr>
            <a:r>
              <a:rPr lang="en-GB" dirty="0">
                <a:solidFill>
                  <a:srgbClr val="000000"/>
                </a:solidFill>
                <a:latin typeface="Calibri Light" panose="020F0302020204030204" pitchFamily="34" charset="0"/>
                <a:ea typeface="Calibri" panose="020F0502020204030204" pitchFamily="34" charset="0"/>
              </a:rPr>
              <a:t>The more they practise using these films, the quicker they’ll learn to read.</a:t>
            </a:r>
            <a:r>
              <a:rPr lang="en-GB" dirty="0"/>
              <a:t> </a:t>
            </a:r>
          </a:p>
          <a:p>
            <a:pPr>
              <a:lnSpc>
                <a:spcPts val="1500"/>
              </a:lnSpc>
            </a:pPr>
            <a:endParaRPr lang="en-GB" dirty="0"/>
          </a:p>
          <a:p>
            <a:pPr lvl="0">
              <a:defRPr/>
            </a:pPr>
            <a:r>
              <a:rPr lang="en-GB" dirty="0"/>
              <a:t>Simply click the link and watch on a tablet or other device. </a:t>
            </a:r>
          </a:p>
          <a:p>
            <a:pPr lvl="0">
              <a:defRPr/>
            </a:pPr>
            <a:endParaRPr lang="en-GB" dirty="0"/>
          </a:p>
          <a:p>
            <a:pPr lvl="0">
              <a:defRPr/>
            </a:pPr>
            <a:r>
              <a:rPr lang="en-GB" dirty="0"/>
              <a:t>Let’s have a look at one of these films on the Virtual Classroom. </a:t>
            </a:r>
            <a:endParaRPr lang="en-GB" i="1" dirty="0"/>
          </a:p>
          <a:p>
            <a:pPr>
              <a:defRPr/>
            </a:pPr>
            <a:r>
              <a:rPr lang="en-US" dirty="0">
                <a:solidFill>
                  <a:srgbClr val="FF0000"/>
                </a:solidFill>
                <a:hlinkClick r:id="rId4"/>
              </a:rPr>
              <a:t>https://schools.ruthmiskin.com/training/view/pZ7WG7EQ/VsyIsmBC</a:t>
            </a:r>
            <a:r>
              <a:rPr lang="en-US" dirty="0">
                <a:solidFill>
                  <a:srgbClr val="FF0000"/>
                </a:solidFill>
              </a:rPr>
              <a:t> </a:t>
            </a:r>
          </a:p>
          <a:p>
            <a:pPr lvl="0">
              <a:defRPr/>
            </a:pPr>
            <a:endParaRPr lang="en-GB" i="1" dirty="0"/>
          </a:p>
        </p:txBody>
      </p:sp>
    </p:spTree>
    <p:extLst>
      <p:ext uri="{BB962C8B-B14F-4D97-AF65-F5344CB8AC3E}">
        <p14:creationId xmlns:p14="http://schemas.microsoft.com/office/powerpoint/2010/main" val="26157946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BF1B9-23AD-D3A3-BA60-5BE68FA59412}"/>
              </a:ext>
            </a:extLst>
          </p:cNvPr>
          <p:cNvSpPr>
            <a:spLocks noGrp="1"/>
          </p:cNvSpPr>
          <p:nvPr>
            <p:ph type="title"/>
          </p:nvPr>
        </p:nvSpPr>
        <p:spPr/>
        <p:txBody>
          <a:bodyPr/>
          <a:lstStyle/>
          <a:p>
            <a:r>
              <a:rPr lang="en-US" dirty="0"/>
              <a:t>Practice at home</a:t>
            </a:r>
          </a:p>
        </p:txBody>
      </p:sp>
      <p:pic>
        <p:nvPicPr>
          <p:cNvPr id="4" name="Picture 3" descr="Icon&#10;&#10;Description automatically generated">
            <a:extLst>
              <a:ext uri="{FF2B5EF4-FFF2-40B4-BE49-F238E27FC236}">
                <a16:creationId xmlns:a16="http://schemas.microsoft.com/office/drawing/2014/main" id="{75FD9A27-766C-39CD-1B93-051DFA5A96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99988">
            <a:off x="5461971" y="3516225"/>
            <a:ext cx="672177" cy="1043453"/>
          </a:xfrm>
          <a:prstGeom prst="rect">
            <a:avLst/>
          </a:prstGeom>
          <a:ln>
            <a:solidFill>
              <a:schemeClr val="tx1"/>
            </a:solidFill>
          </a:ln>
        </p:spPr>
      </p:pic>
      <p:pic>
        <p:nvPicPr>
          <p:cNvPr id="5" name="Picture 4" descr="Icon&#10;&#10;Description automatically generated">
            <a:extLst>
              <a:ext uri="{FF2B5EF4-FFF2-40B4-BE49-F238E27FC236}">
                <a16:creationId xmlns:a16="http://schemas.microsoft.com/office/drawing/2014/main" id="{C4F05C47-92F5-C6C4-4787-40794FA58E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81248">
            <a:off x="4561963" y="3223454"/>
            <a:ext cx="752959" cy="1043453"/>
          </a:xfrm>
          <a:prstGeom prst="rect">
            <a:avLst/>
          </a:prstGeom>
          <a:ln>
            <a:solidFill>
              <a:schemeClr val="tx1"/>
            </a:solidFill>
          </a:ln>
        </p:spPr>
      </p:pic>
      <p:pic>
        <p:nvPicPr>
          <p:cNvPr id="6" name="Picture 5" descr="Icon&#10;&#10;Description automatically generated">
            <a:extLst>
              <a:ext uri="{FF2B5EF4-FFF2-40B4-BE49-F238E27FC236}">
                <a16:creationId xmlns:a16="http://schemas.microsoft.com/office/drawing/2014/main" id="{EE9384B1-7A64-F60E-C16E-1DAF86F914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9154" y="3125215"/>
            <a:ext cx="709647" cy="1043453"/>
          </a:xfrm>
          <a:prstGeom prst="rect">
            <a:avLst/>
          </a:prstGeom>
          <a:ln>
            <a:solidFill>
              <a:schemeClr val="tx1"/>
            </a:solidFill>
          </a:ln>
        </p:spPr>
      </p:pic>
      <p:pic>
        <p:nvPicPr>
          <p:cNvPr id="7" name="Picture 6" descr="Icon&#10;&#10;Description automatically generated with medium confidence">
            <a:extLst>
              <a:ext uri="{FF2B5EF4-FFF2-40B4-BE49-F238E27FC236}">
                <a16:creationId xmlns:a16="http://schemas.microsoft.com/office/drawing/2014/main" id="{39CF1E34-2C16-90C2-5408-0E089031E2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884076">
            <a:off x="2780226" y="3212440"/>
            <a:ext cx="693254" cy="1043453"/>
          </a:xfrm>
          <a:prstGeom prst="rect">
            <a:avLst/>
          </a:prstGeom>
          <a:ln>
            <a:solidFill>
              <a:schemeClr val="tx1"/>
            </a:solidFill>
          </a:ln>
        </p:spPr>
      </p:pic>
      <p:pic>
        <p:nvPicPr>
          <p:cNvPr id="8" name="Picture 7" descr="Icon&#10;&#10;Description automatically generated">
            <a:extLst>
              <a:ext uri="{FF2B5EF4-FFF2-40B4-BE49-F238E27FC236}">
                <a16:creationId xmlns:a16="http://schemas.microsoft.com/office/drawing/2014/main" id="{9855C131-B1F1-B62F-9406-DD5D758447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380984">
            <a:off x="2009602" y="3476774"/>
            <a:ext cx="713941" cy="1043452"/>
          </a:xfrm>
          <a:prstGeom prst="rect">
            <a:avLst/>
          </a:prstGeom>
          <a:ln>
            <a:solidFill>
              <a:schemeClr val="tx1"/>
            </a:solidFill>
          </a:ln>
        </p:spPr>
      </p:pic>
      <p:pic>
        <p:nvPicPr>
          <p:cNvPr id="10" name="Picture 9" descr="A picture containing text, automaton&#10;&#10;Description automatically generated">
            <a:extLst>
              <a:ext uri="{FF2B5EF4-FFF2-40B4-BE49-F238E27FC236}">
                <a16:creationId xmlns:a16="http://schemas.microsoft.com/office/drawing/2014/main" id="{DDE7551E-80E0-94C3-4852-891D6C0F29F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9011" y="2616038"/>
            <a:ext cx="1393390" cy="2081222"/>
          </a:xfrm>
          <a:prstGeom prst="rect">
            <a:avLst/>
          </a:prstGeom>
        </p:spPr>
      </p:pic>
      <p:sp>
        <p:nvSpPr>
          <p:cNvPr id="13" name="Rectangle 12">
            <a:extLst>
              <a:ext uri="{FF2B5EF4-FFF2-40B4-BE49-F238E27FC236}">
                <a16:creationId xmlns:a16="http://schemas.microsoft.com/office/drawing/2014/main" id="{9342ACDE-04E3-376F-BB92-F9ACC2280435}"/>
              </a:ext>
            </a:extLst>
          </p:cNvPr>
          <p:cNvSpPr/>
          <p:nvPr/>
        </p:nvSpPr>
        <p:spPr>
          <a:xfrm>
            <a:off x="1849508" y="2630927"/>
            <a:ext cx="718512" cy="162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337C0F6-483C-48D5-8B01-7ED96A7FAA71}"/>
              </a:ext>
            </a:extLst>
          </p:cNvPr>
          <p:cNvPicPr>
            <a:picLocks noChangeAspect="1"/>
          </p:cNvPicPr>
          <p:nvPr/>
        </p:nvPicPr>
        <p:blipFill>
          <a:blip r:embed="rId9"/>
          <a:stretch>
            <a:fillRect/>
          </a:stretch>
        </p:blipFill>
        <p:spPr>
          <a:xfrm>
            <a:off x="6924887" y="2251528"/>
            <a:ext cx="1638300" cy="2790825"/>
          </a:xfrm>
          <a:prstGeom prst="rect">
            <a:avLst/>
          </a:prstGeom>
        </p:spPr>
      </p:pic>
      <p:sp>
        <p:nvSpPr>
          <p:cNvPr id="9" name="TextBox 8"/>
          <p:cNvSpPr txBox="1"/>
          <p:nvPr/>
        </p:nvSpPr>
        <p:spPr>
          <a:xfrm>
            <a:off x="414355" y="5087095"/>
            <a:ext cx="8537839" cy="1477328"/>
          </a:xfrm>
          <a:prstGeom prst="rect">
            <a:avLst/>
          </a:prstGeom>
          <a:noFill/>
        </p:spPr>
        <p:txBody>
          <a:bodyPr wrap="square" rtlCol="0">
            <a:spAutoFit/>
          </a:bodyPr>
          <a:lstStyle/>
          <a:p>
            <a:r>
              <a:rPr lang="en-GB" dirty="0"/>
              <a:t>Sound cards can be purchased from Amazon if you would like a set at home. Go through the set 2 and 3 sounds regularly and see if your child can read words made up of the sounds. </a:t>
            </a:r>
          </a:p>
          <a:p>
            <a:r>
              <a:rPr lang="en-GB" dirty="0"/>
              <a:t>We can provide a paper copy of the sounds if needed – please ask a member of the Year 1 team and we can copy some for you.</a:t>
            </a:r>
          </a:p>
        </p:txBody>
      </p:sp>
      <p:sp>
        <p:nvSpPr>
          <p:cNvPr id="11" name="TextBox 10"/>
          <p:cNvSpPr txBox="1"/>
          <p:nvPr/>
        </p:nvSpPr>
        <p:spPr>
          <a:xfrm>
            <a:off x="798022" y="1612669"/>
            <a:ext cx="5636029" cy="369332"/>
          </a:xfrm>
          <a:prstGeom prst="rect">
            <a:avLst/>
          </a:prstGeom>
          <a:noFill/>
        </p:spPr>
        <p:txBody>
          <a:bodyPr wrap="square" rtlCol="0">
            <a:spAutoFit/>
          </a:bodyPr>
          <a:lstStyle/>
          <a:p>
            <a:r>
              <a:rPr lang="en-GB" dirty="0">
                <a:hlinkClick r:id="rId10"/>
              </a:rPr>
              <a:t>https://amzn.eu/d/5V7tOtv</a:t>
            </a:r>
            <a:r>
              <a:rPr lang="en-GB" dirty="0"/>
              <a:t> </a:t>
            </a:r>
          </a:p>
        </p:txBody>
      </p:sp>
    </p:spTree>
    <p:extLst>
      <p:ext uri="{BB962C8B-B14F-4D97-AF65-F5344CB8AC3E}">
        <p14:creationId xmlns:p14="http://schemas.microsoft.com/office/powerpoint/2010/main" val="37309918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F2CC8-DE15-654D-9D80-DC0A1706511B}"/>
              </a:ext>
            </a:extLst>
          </p:cNvPr>
          <p:cNvSpPr>
            <a:spLocks noGrp="1"/>
          </p:cNvSpPr>
          <p:nvPr>
            <p:ph type="title"/>
          </p:nvPr>
        </p:nvSpPr>
        <p:spPr/>
        <p:txBody>
          <a:bodyPr/>
          <a:lstStyle/>
          <a:p>
            <a:r>
              <a:rPr lang="en-US" dirty="0"/>
              <a:t>What can I do?</a:t>
            </a:r>
          </a:p>
        </p:txBody>
      </p:sp>
      <p:sp>
        <p:nvSpPr>
          <p:cNvPr id="3" name="Content Placeholder 2">
            <a:extLst>
              <a:ext uri="{FF2B5EF4-FFF2-40B4-BE49-F238E27FC236}">
                <a16:creationId xmlns:a16="http://schemas.microsoft.com/office/drawing/2014/main" id="{DDF6C960-CBF0-1745-812E-85F7F7488773}"/>
              </a:ext>
            </a:extLst>
          </p:cNvPr>
          <p:cNvSpPr>
            <a:spLocks noGrp="1"/>
          </p:cNvSpPr>
          <p:nvPr>
            <p:ph idx="1"/>
          </p:nvPr>
        </p:nvSpPr>
        <p:spPr/>
        <p:txBody>
          <a:bodyPr/>
          <a:lstStyle/>
          <a:p>
            <a:pPr marL="514350" indent="-514350">
              <a:buFont typeface="+mj-lt"/>
              <a:buAutoNum type="arabicPeriod"/>
            </a:pPr>
            <a:r>
              <a:rPr lang="en-GB" dirty="0"/>
              <a:t>Help your child to use </a:t>
            </a:r>
            <a:r>
              <a:rPr lang="en-US" dirty="0"/>
              <a:t>‘Special Friends’, ‘Fred Talk’ to read words.</a:t>
            </a:r>
          </a:p>
          <a:p>
            <a:pPr marL="514350" indent="-514350">
              <a:buFont typeface="+mj-lt"/>
              <a:buAutoNum type="arabicPeriod"/>
            </a:pPr>
            <a:r>
              <a:rPr lang="en-GB" dirty="0"/>
              <a:t>Practise reading sounds speedily.       </a:t>
            </a:r>
          </a:p>
          <a:p>
            <a:pPr marL="514350" indent="-514350">
              <a:buFont typeface="+mj-lt"/>
              <a:buAutoNum type="arabicPeriod"/>
            </a:pPr>
            <a:r>
              <a:rPr lang="en-GB" dirty="0"/>
              <a:t>Watch the Virtual Classroom films together.     </a:t>
            </a:r>
          </a:p>
          <a:p>
            <a:pPr marL="514350" indent="-514350">
              <a:buFont typeface="+mj-lt"/>
              <a:buAutoNum type="arabicPeriod"/>
            </a:pPr>
            <a:r>
              <a:rPr lang="en-US" dirty="0"/>
              <a:t>Listen to your child read their Storybook   every day and their on-line book and quiz..</a:t>
            </a:r>
          </a:p>
        </p:txBody>
      </p:sp>
      <p:pic>
        <p:nvPicPr>
          <p:cNvPr id="4" name="Picture 3">
            <a:extLst>
              <a:ext uri="{FF2B5EF4-FFF2-40B4-BE49-F238E27FC236}">
                <a16:creationId xmlns:a16="http://schemas.microsoft.com/office/drawing/2014/main" id="{E4770D89-9F51-4EE0-B1B3-E0E92628CED8}"/>
              </a:ext>
            </a:extLst>
          </p:cNvPr>
          <p:cNvPicPr>
            <a:picLocks noChangeAspect="1"/>
          </p:cNvPicPr>
          <p:nvPr/>
        </p:nvPicPr>
        <p:blipFill>
          <a:blip r:embed="rId3"/>
          <a:stretch>
            <a:fillRect/>
          </a:stretch>
        </p:blipFill>
        <p:spPr>
          <a:xfrm>
            <a:off x="5196114" y="4873379"/>
            <a:ext cx="2952750" cy="1552575"/>
          </a:xfrm>
          <a:prstGeom prst="rect">
            <a:avLst/>
          </a:prstGeom>
        </p:spPr>
      </p:pic>
      <p:pic>
        <p:nvPicPr>
          <p:cNvPr id="5" name="Picture 4">
            <a:extLst>
              <a:ext uri="{FF2B5EF4-FFF2-40B4-BE49-F238E27FC236}">
                <a16:creationId xmlns:a16="http://schemas.microsoft.com/office/drawing/2014/main" id="{631158AB-6356-4000-B550-DF331992D25A}"/>
              </a:ext>
            </a:extLst>
          </p:cNvPr>
          <p:cNvPicPr>
            <a:picLocks noChangeAspect="1"/>
          </p:cNvPicPr>
          <p:nvPr/>
        </p:nvPicPr>
        <p:blipFill>
          <a:blip r:embed="rId4"/>
          <a:stretch>
            <a:fillRect/>
          </a:stretch>
        </p:blipFill>
        <p:spPr>
          <a:xfrm>
            <a:off x="1224869" y="4577256"/>
            <a:ext cx="2543175" cy="1790700"/>
          </a:xfrm>
          <a:prstGeom prst="rect">
            <a:avLst/>
          </a:prstGeom>
        </p:spPr>
      </p:pic>
    </p:spTree>
    <p:extLst>
      <p:ext uri="{BB962C8B-B14F-4D97-AF65-F5344CB8AC3E}">
        <p14:creationId xmlns:p14="http://schemas.microsoft.com/office/powerpoint/2010/main" val="254120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36" y="260649"/>
            <a:ext cx="8640951" cy="864096"/>
          </a:xfrm>
        </p:spPr>
        <p:txBody>
          <a:bodyPr/>
          <a:lstStyle/>
          <a:p>
            <a:r>
              <a:rPr lang="en-US" dirty="0"/>
              <a:t>Reading </a:t>
            </a:r>
            <a:r>
              <a:rPr lang="en-GB" dirty="0"/>
              <a:t>changes everything</a:t>
            </a:r>
            <a:endParaRPr lang="en-US" dirty="0"/>
          </a:p>
        </p:txBody>
      </p:sp>
      <p:sp>
        <p:nvSpPr>
          <p:cNvPr id="5" name="Content Placeholder 4"/>
          <p:cNvSpPr>
            <a:spLocks noGrp="1"/>
          </p:cNvSpPr>
          <p:nvPr>
            <p:ph idx="1"/>
          </p:nvPr>
        </p:nvSpPr>
        <p:spPr>
          <a:prstGeom prst="rect">
            <a:avLst/>
          </a:prstGeom>
        </p:spPr>
        <p:txBody>
          <a:bodyPr>
            <a:normAutofit/>
          </a:bodyPr>
          <a:lstStyle/>
          <a:p>
            <a:pPr marL="0" indent="0">
              <a:buNone/>
            </a:pPr>
            <a:r>
              <a:rPr lang="en-US" dirty="0">
                <a:solidFill>
                  <a:srgbClr val="5A5A5A"/>
                </a:solidFill>
              </a:rPr>
              <a:t>Teach a child to read and keep that child reading and we will change everything.</a:t>
            </a:r>
          </a:p>
          <a:p>
            <a:endParaRPr lang="en-US" dirty="0"/>
          </a:p>
          <a:p>
            <a:pPr marL="0" indent="0">
              <a:buNone/>
            </a:pPr>
            <a:r>
              <a:rPr lang="en-US" b="1" dirty="0"/>
              <a:t>And I mean everything.</a:t>
            </a:r>
          </a:p>
          <a:p>
            <a:endParaRPr lang="en-US" b="1" dirty="0">
              <a:solidFill>
                <a:schemeClr val="accent1"/>
              </a:solidFill>
            </a:endParaRPr>
          </a:p>
          <a:p>
            <a:pPr marL="0" indent="0" algn="r">
              <a:buNone/>
            </a:pPr>
            <a:r>
              <a:rPr lang="en-US" sz="1800" i="1" dirty="0"/>
              <a:t>Jeanette Winterson</a:t>
            </a:r>
            <a:endParaRPr lang="en-US" sz="1800" b="1" i="1" dirty="0">
              <a:solidFill>
                <a:schemeClr val="accent1"/>
              </a:solidFill>
            </a:endParaRPr>
          </a:p>
          <a:p>
            <a:endParaRPr lang="en-US" dirty="0"/>
          </a:p>
        </p:txBody>
      </p:sp>
    </p:spTree>
    <p:extLst>
      <p:ext uri="{BB962C8B-B14F-4D97-AF65-F5344CB8AC3E}">
        <p14:creationId xmlns:p14="http://schemas.microsoft.com/office/powerpoint/2010/main" val="42828825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883CF-ABF9-984B-9FFC-62BB643E79F7}"/>
              </a:ext>
            </a:extLst>
          </p:cNvPr>
          <p:cNvSpPr>
            <a:spLocks noGrp="1"/>
          </p:cNvSpPr>
          <p:nvPr>
            <p:ph type="title"/>
          </p:nvPr>
        </p:nvSpPr>
        <p:spPr/>
        <p:txBody>
          <a:bodyPr/>
          <a:lstStyle/>
          <a:p>
            <a:r>
              <a:rPr lang="en-US" dirty="0"/>
              <a:t>Free Video Tutorials (</a:t>
            </a:r>
            <a:r>
              <a:rPr lang="en-US" dirty="0" err="1"/>
              <a:t>ruthmiskin.com</a:t>
            </a:r>
            <a:r>
              <a:rPr lang="en-US" dirty="0"/>
              <a:t>)</a:t>
            </a:r>
          </a:p>
        </p:txBody>
      </p:sp>
      <p:sp>
        <p:nvSpPr>
          <p:cNvPr id="4" name="Content Placeholder 3">
            <a:extLst>
              <a:ext uri="{FF2B5EF4-FFF2-40B4-BE49-F238E27FC236}">
                <a16:creationId xmlns:a16="http://schemas.microsoft.com/office/drawing/2014/main" id="{01ACF677-C063-308A-094B-852A500029A9}"/>
              </a:ext>
            </a:extLst>
          </p:cNvPr>
          <p:cNvSpPr>
            <a:spLocks noGrp="1"/>
          </p:cNvSpPr>
          <p:nvPr>
            <p:ph idx="1"/>
          </p:nvPr>
        </p:nvSpPr>
        <p:spPr/>
        <p:txBody>
          <a:bodyPr/>
          <a:lstStyle/>
          <a:p>
            <a:r>
              <a:rPr lang="en-US" dirty="0">
                <a:hlinkClick r:id="rId3"/>
              </a:rPr>
              <a:t>http://www.oxfordowl.co.uk/read-write-inc-home</a:t>
            </a:r>
            <a:endParaRPr lang="en-US" dirty="0"/>
          </a:p>
          <a:p>
            <a:endParaRPr lang="en-US" dirty="0"/>
          </a:p>
        </p:txBody>
      </p:sp>
      <p:pic>
        <p:nvPicPr>
          <p:cNvPr id="6" name="Content Placeholder 6" descr="Graphical user interface, text, application&#10;&#10;Description automatically generated">
            <a:extLst>
              <a:ext uri="{FF2B5EF4-FFF2-40B4-BE49-F238E27FC236}">
                <a16:creationId xmlns:a16="http://schemas.microsoft.com/office/drawing/2014/main" id="{33467CFF-6166-5C4B-23DB-605A3F06F927}"/>
              </a:ext>
            </a:extLst>
          </p:cNvPr>
          <p:cNvPicPr>
            <a:picLocks noChangeAspect="1"/>
          </p:cNvPicPr>
          <p:nvPr/>
        </p:nvPicPr>
        <p:blipFill>
          <a:blip r:embed="rId4"/>
          <a:stretch>
            <a:fillRect/>
          </a:stretch>
        </p:blipFill>
        <p:spPr bwMode="auto">
          <a:xfrm>
            <a:off x="323850" y="2425511"/>
            <a:ext cx="8639175" cy="3454550"/>
          </a:xfrm>
          <a:prstGeom prst="rect">
            <a:avLst/>
          </a:prstGeom>
          <a:noFill/>
          <a:ln w="9525">
            <a:noFill/>
            <a:miter lim="800000"/>
            <a:headEnd/>
            <a:tailEnd/>
          </a:ln>
        </p:spPr>
      </p:pic>
    </p:spTree>
    <p:extLst>
      <p:ext uri="{BB962C8B-B14F-4D97-AF65-F5344CB8AC3E}">
        <p14:creationId xmlns:p14="http://schemas.microsoft.com/office/powerpoint/2010/main" val="10264220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Online resources available</a:t>
            </a:r>
          </a:p>
        </p:txBody>
      </p:sp>
      <p:sp>
        <p:nvSpPr>
          <p:cNvPr id="3" name="Content Placeholder 2"/>
          <p:cNvSpPr>
            <a:spLocks noGrp="1"/>
          </p:cNvSpPr>
          <p:nvPr>
            <p:ph idx="1"/>
          </p:nvPr>
        </p:nvSpPr>
        <p:spPr/>
        <p:txBody>
          <a:bodyPr/>
          <a:lstStyle/>
          <a:p>
            <a:r>
              <a:rPr lang="en-US" dirty="0"/>
              <a:t>Ruth Miskin Parents’ Page:</a:t>
            </a:r>
          </a:p>
          <a:p>
            <a:r>
              <a:rPr lang="en-US" dirty="0">
                <a:hlinkClick r:id="rId3"/>
              </a:rPr>
              <a:t>https://www.ruthmiskin.com/parents/</a:t>
            </a:r>
            <a:endParaRPr lang="en-US" dirty="0"/>
          </a:p>
          <a:p>
            <a:endParaRPr lang="en-US" dirty="0"/>
          </a:p>
          <a:p>
            <a:r>
              <a:rPr lang="en-US" dirty="0"/>
              <a:t>Ruth Miskin Facebook:</a:t>
            </a:r>
          </a:p>
          <a:p>
            <a:r>
              <a:rPr lang="en-US" dirty="0">
                <a:hlinkClick r:id="rId4"/>
              </a:rPr>
              <a:t>https://www.facebook.com/miskin.education</a:t>
            </a:r>
            <a:endParaRPr lang="en-US" dirty="0"/>
          </a:p>
          <a:p>
            <a:endParaRPr lang="en-US" dirty="0"/>
          </a:p>
          <a:p>
            <a:r>
              <a:rPr lang="en-US" dirty="0"/>
              <a:t>Free e-books for home reading:</a:t>
            </a:r>
          </a:p>
          <a:p>
            <a:r>
              <a:rPr lang="en-US" dirty="0">
                <a:hlinkClick r:id="rId5"/>
              </a:rPr>
              <a:t>http://www.oxfordowl.co.uk/Reading/</a:t>
            </a:r>
            <a:endParaRPr lang="en-US" dirty="0"/>
          </a:p>
          <a:p>
            <a:endParaRPr lang="en-US" dirty="0"/>
          </a:p>
          <a:p>
            <a:endParaRPr lang="en-US" dirty="0"/>
          </a:p>
        </p:txBody>
      </p:sp>
    </p:spTree>
    <p:extLst>
      <p:ext uri="{BB962C8B-B14F-4D97-AF65-F5344CB8AC3E}">
        <p14:creationId xmlns:p14="http://schemas.microsoft.com/office/powerpoint/2010/main" val="40484799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36" y="260649"/>
            <a:ext cx="8640951" cy="864096"/>
          </a:xfrm>
        </p:spPr>
        <p:txBody>
          <a:bodyPr/>
          <a:lstStyle/>
          <a:p>
            <a:r>
              <a:rPr lang="en-US" dirty="0"/>
              <a:t>Reading </a:t>
            </a:r>
            <a:r>
              <a:rPr lang="en-GB" dirty="0"/>
              <a:t>changes everything</a:t>
            </a:r>
            <a:endParaRPr lang="en-US" dirty="0"/>
          </a:p>
        </p:txBody>
      </p:sp>
      <p:sp>
        <p:nvSpPr>
          <p:cNvPr id="5" name="Content Placeholder 4"/>
          <p:cNvSpPr>
            <a:spLocks noGrp="1"/>
          </p:cNvSpPr>
          <p:nvPr>
            <p:ph idx="1"/>
          </p:nvPr>
        </p:nvSpPr>
        <p:spPr>
          <a:prstGeom prst="rect">
            <a:avLst/>
          </a:prstGeom>
        </p:spPr>
        <p:txBody>
          <a:bodyPr>
            <a:normAutofit/>
          </a:bodyPr>
          <a:lstStyle/>
          <a:p>
            <a:pPr marL="0" indent="0">
              <a:buNone/>
            </a:pPr>
            <a:r>
              <a:rPr lang="en-US" dirty="0">
                <a:solidFill>
                  <a:srgbClr val="5A5A5A"/>
                </a:solidFill>
              </a:rPr>
              <a:t>Teach a child to read and keep that child reading and we will change everything.</a:t>
            </a:r>
          </a:p>
          <a:p>
            <a:endParaRPr lang="en-US" dirty="0"/>
          </a:p>
          <a:p>
            <a:pPr marL="0" indent="0">
              <a:buNone/>
            </a:pPr>
            <a:r>
              <a:rPr lang="en-US" b="1" dirty="0"/>
              <a:t>And I mean everything.</a:t>
            </a:r>
          </a:p>
          <a:p>
            <a:endParaRPr lang="en-US" b="1" dirty="0">
              <a:solidFill>
                <a:schemeClr val="accent1"/>
              </a:solidFill>
            </a:endParaRPr>
          </a:p>
          <a:p>
            <a:pPr marL="0" indent="0" algn="r">
              <a:buNone/>
            </a:pPr>
            <a:r>
              <a:rPr lang="en-US" sz="1800" i="1" dirty="0"/>
              <a:t>Jeanette Winterson</a:t>
            </a:r>
            <a:endParaRPr lang="en-US" sz="1800" b="1" i="1" dirty="0">
              <a:solidFill>
                <a:schemeClr val="accent1"/>
              </a:solidFill>
            </a:endParaRPr>
          </a:p>
          <a:p>
            <a:endParaRPr lang="en-US" dirty="0"/>
          </a:p>
        </p:txBody>
      </p:sp>
    </p:spTree>
    <p:extLst>
      <p:ext uri="{BB962C8B-B14F-4D97-AF65-F5344CB8AC3E}">
        <p14:creationId xmlns:p14="http://schemas.microsoft.com/office/powerpoint/2010/main" val="25337505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Any questions?</a:t>
            </a:r>
          </a:p>
        </p:txBody>
      </p:sp>
      <p:pic>
        <p:nvPicPr>
          <p:cNvPr id="5" name="Picture 4" descr="Icon&#10;&#10;Description automatically generated">
            <a:extLst>
              <a:ext uri="{FF2B5EF4-FFF2-40B4-BE49-F238E27FC236}">
                <a16:creationId xmlns:a16="http://schemas.microsoft.com/office/drawing/2014/main" id="{972DBF38-5835-E687-B04E-4ADBC17339B1}"/>
              </a:ext>
            </a:extLst>
          </p:cNvPr>
          <p:cNvPicPr>
            <a:picLocks noChangeAspect="1"/>
          </p:cNvPicPr>
          <p:nvPr/>
        </p:nvPicPr>
        <p:blipFill>
          <a:blip r:embed="rId2"/>
          <a:stretch>
            <a:fillRect/>
          </a:stretch>
        </p:blipFill>
        <p:spPr>
          <a:xfrm>
            <a:off x="2230896" y="2153520"/>
            <a:ext cx="4682207" cy="3182568"/>
          </a:xfrm>
          <a:prstGeom prst="rect">
            <a:avLst/>
          </a:prstGeom>
        </p:spPr>
      </p:pic>
    </p:spTree>
    <p:extLst>
      <p:ext uri="{BB962C8B-B14F-4D97-AF65-F5344CB8AC3E}">
        <p14:creationId xmlns:p14="http://schemas.microsoft.com/office/powerpoint/2010/main" val="12954338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D1930-DA65-1D4E-8A1A-8B2F9CEA7FD8}"/>
              </a:ext>
            </a:extLst>
          </p:cNvPr>
          <p:cNvSpPr>
            <a:spLocks noGrp="1"/>
          </p:cNvSpPr>
          <p:nvPr>
            <p:ph type="title"/>
          </p:nvPr>
        </p:nvSpPr>
        <p:spPr/>
        <p:txBody>
          <a:bodyPr/>
          <a:lstStyle/>
          <a:p>
            <a:r>
              <a:rPr lang="en-US" dirty="0"/>
              <a:t>What is the Phonics Screening Check?</a:t>
            </a:r>
          </a:p>
        </p:txBody>
      </p:sp>
      <p:sp>
        <p:nvSpPr>
          <p:cNvPr id="3" name="Content Placeholder 2">
            <a:extLst>
              <a:ext uri="{FF2B5EF4-FFF2-40B4-BE49-F238E27FC236}">
                <a16:creationId xmlns:a16="http://schemas.microsoft.com/office/drawing/2014/main" id="{F6285F38-98DE-4746-A2A4-771CDD0D9776}"/>
              </a:ext>
            </a:extLst>
          </p:cNvPr>
          <p:cNvSpPr>
            <a:spLocks noGrp="1"/>
          </p:cNvSpPr>
          <p:nvPr>
            <p:ph idx="1"/>
          </p:nvPr>
        </p:nvSpPr>
        <p:spPr/>
        <p:txBody>
          <a:bodyPr/>
          <a:lstStyle/>
          <a:p>
            <a:r>
              <a:rPr lang="en-GB" dirty="0"/>
              <a:t>The phonics screening check is taken individually by all children in Year 1 in England, and is usually taken in June. </a:t>
            </a:r>
          </a:p>
          <a:p>
            <a:r>
              <a:rPr lang="en-GB" dirty="0"/>
              <a:t>It is designed to give teachers and parents information on how your child is progressing in phonics. </a:t>
            </a:r>
          </a:p>
          <a:p>
            <a:r>
              <a:rPr lang="en-GB" dirty="0"/>
              <a:t>It will help to identify whether your child needs additional support at this stage so that they do not fall behind in this vital early reading skill.</a:t>
            </a:r>
            <a:endParaRPr lang="en-US" dirty="0"/>
          </a:p>
        </p:txBody>
      </p:sp>
    </p:spTree>
    <p:extLst>
      <p:ext uri="{BB962C8B-B14F-4D97-AF65-F5344CB8AC3E}">
        <p14:creationId xmlns:p14="http://schemas.microsoft.com/office/powerpoint/2010/main" val="3652960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036FB-4C15-4FC1-B582-EF1A3994C33E}"/>
              </a:ext>
            </a:extLst>
          </p:cNvPr>
          <p:cNvSpPr>
            <a:spLocks noGrp="1"/>
          </p:cNvSpPr>
          <p:nvPr>
            <p:ph type="title"/>
          </p:nvPr>
        </p:nvSpPr>
        <p:spPr/>
        <p:txBody>
          <a:bodyPr/>
          <a:lstStyle/>
          <a:p>
            <a:r>
              <a:rPr lang="en-GB" dirty="0"/>
              <a:t>What is the phonic screening check?</a:t>
            </a:r>
          </a:p>
        </p:txBody>
      </p:sp>
      <p:sp>
        <p:nvSpPr>
          <p:cNvPr id="3" name="Content Placeholder 2">
            <a:extLst>
              <a:ext uri="{FF2B5EF4-FFF2-40B4-BE49-F238E27FC236}">
                <a16:creationId xmlns:a16="http://schemas.microsoft.com/office/drawing/2014/main" id="{3B0FB7CC-B4AE-4104-920E-60D2B7D80C5C}"/>
              </a:ext>
            </a:extLst>
          </p:cNvPr>
          <p:cNvSpPr>
            <a:spLocks noGrp="1"/>
          </p:cNvSpPr>
          <p:nvPr>
            <p:ph idx="1"/>
          </p:nvPr>
        </p:nvSpPr>
        <p:spPr/>
        <p:txBody>
          <a:bodyPr/>
          <a:lstStyle/>
          <a:p>
            <a:r>
              <a:rPr lang="en-GB" sz="2800" dirty="0"/>
              <a:t>There are two sections in this 40-word check and it assesses phonics skills and knowledge learned through Reception and Year 1. Your child will read up to four words per page for their teacher and they will probably do the check in one sitting of about 5–10 minutes.</a:t>
            </a:r>
          </a:p>
          <a:p>
            <a:endParaRPr lang="en-GB" sz="2800" dirty="0"/>
          </a:p>
          <a:p>
            <a:r>
              <a:rPr lang="en-GB" sz="2800" dirty="0"/>
              <a:t>You can download a copy of the </a:t>
            </a:r>
            <a:r>
              <a:rPr lang="en-GB" sz="2800" u="sng" dirty="0">
                <a:hlinkClick r:id="rId2" tooltip="2018 Phonics screening check"/>
              </a:rPr>
              <a:t>2018 Phonics screening check</a:t>
            </a:r>
            <a:r>
              <a:rPr lang="en-GB" sz="2800" dirty="0"/>
              <a:t> and </a:t>
            </a:r>
            <a:r>
              <a:rPr lang="en-GB" sz="2800" u="sng" dirty="0">
                <a:hlinkClick r:id="rId3"/>
              </a:rPr>
              <a:t>2019 Phonics screening check</a:t>
            </a:r>
            <a:r>
              <a:rPr lang="en-GB" sz="2800" dirty="0"/>
              <a:t> from the gov.uk website</a:t>
            </a:r>
          </a:p>
          <a:p>
            <a:r>
              <a:rPr lang="en-GB" sz="2800" dirty="0">
                <a:hlinkClick r:id="rId4"/>
              </a:rPr>
              <a:t>https://www.gov.uk/government/publications/phonics-screening-check-2019-materials</a:t>
            </a:r>
            <a:r>
              <a:rPr lang="en-GB" sz="2800" dirty="0"/>
              <a:t> </a:t>
            </a:r>
          </a:p>
        </p:txBody>
      </p:sp>
    </p:spTree>
    <p:extLst>
      <p:ext uri="{BB962C8B-B14F-4D97-AF65-F5344CB8AC3E}">
        <p14:creationId xmlns:p14="http://schemas.microsoft.com/office/powerpoint/2010/main" val="28274272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ADCCF-7C72-44A3-B8EF-ABF61FB627EA}"/>
              </a:ext>
            </a:extLst>
          </p:cNvPr>
          <p:cNvSpPr>
            <a:spLocks noGrp="1"/>
          </p:cNvSpPr>
          <p:nvPr>
            <p:ph type="title"/>
          </p:nvPr>
        </p:nvSpPr>
        <p:spPr/>
        <p:txBody>
          <a:bodyPr/>
          <a:lstStyle/>
          <a:p>
            <a:r>
              <a:rPr lang="en-GB" dirty="0"/>
              <a:t>What sort of test is it and is it compulsory?</a:t>
            </a:r>
          </a:p>
        </p:txBody>
      </p:sp>
      <p:sp>
        <p:nvSpPr>
          <p:cNvPr id="3" name="Content Placeholder 2">
            <a:extLst>
              <a:ext uri="{FF2B5EF4-FFF2-40B4-BE49-F238E27FC236}">
                <a16:creationId xmlns:a16="http://schemas.microsoft.com/office/drawing/2014/main" id="{263A46B0-43BD-46EB-A41E-5A127F7D42E3}"/>
              </a:ext>
            </a:extLst>
          </p:cNvPr>
          <p:cNvSpPr>
            <a:spLocks noGrp="1"/>
          </p:cNvSpPr>
          <p:nvPr>
            <p:ph idx="1"/>
          </p:nvPr>
        </p:nvSpPr>
        <p:spPr/>
        <p:txBody>
          <a:bodyPr/>
          <a:lstStyle/>
          <a:p>
            <a:r>
              <a:rPr lang="en-GB" dirty="0"/>
              <a:t>It is a school-based check to make sure that your child receives any additional support promptly, should they need it. </a:t>
            </a:r>
          </a:p>
          <a:p>
            <a:endParaRPr lang="en-GB" dirty="0"/>
          </a:p>
          <a:p>
            <a:r>
              <a:rPr lang="en-GB" dirty="0"/>
              <a:t>It is not a stressful situation as the teacher will be well-equipped to listen and understand your child’s level of skills.</a:t>
            </a:r>
          </a:p>
          <a:p>
            <a:endParaRPr lang="en-GB" dirty="0"/>
          </a:p>
          <a:p>
            <a:r>
              <a:rPr lang="en-GB" dirty="0"/>
              <a:t>There will be a few practice words first to make sure your child understands the activity.</a:t>
            </a:r>
          </a:p>
          <a:p>
            <a:endParaRPr lang="en-GB" dirty="0"/>
          </a:p>
        </p:txBody>
      </p:sp>
    </p:spTree>
    <p:extLst>
      <p:ext uri="{BB962C8B-B14F-4D97-AF65-F5344CB8AC3E}">
        <p14:creationId xmlns:p14="http://schemas.microsoft.com/office/powerpoint/2010/main" val="6799575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52BEC-61D1-4E66-994D-D25409D5FB4A}"/>
              </a:ext>
            </a:extLst>
          </p:cNvPr>
          <p:cNvSpPr>
            <a:spLocks noGrp="1"/>
          </p:cNvSpPr>
          <p:nvPr>
            <p:ph type="title"/>
          </p:nvPr>
        </p:nvSpPr>
        <p:spPr/>
        <p:txBody>
          <a:bodyPr/>
          <a:lstStyle/>
          <a:p>
            <a:r>
              <a:rPr lang="en-GB" dirty="0"/>
              <a:t>What does it check?</a:t>
            </a:r>
          </a:p>
        </p:txBody>
      </p:sp>
      <p:sp>
        <p:nvSpPr>
          <p:cNvPr id="3" name="Content Placeholder 2">
            <a:extLst>
              <a:ext uri="{FF2B5EF4-FFF2-40B4-BE49-F238E27FC236}">
                <a16:creationId xmlns:a16="http://schemas.microsoft.com/office/drawing/2014/main" id="{A337C2A4-B855-4300-9178-573D738D4D5C}"/>
              </a:ext>
            </a:extLst>
          </p:cNvPr>
          <p:cNvSpPr>
            <a:spLocks noGrp="1"/>
          </p:cNvSpPr>
          <p:nvPr>
            <p:ph idx="1"/>
          </p:nvPr>
        </p:nvSpPr>
        <p:spPr/>
        <p:txBody>
          <a:bodyPr/>
          <a:lstStyle/>
          <a:p>
            <a:r>
              <a:rPr lang="en-GB" sz="2400" dirty="0"/>
              <a:t>It checks that your child can:</a:t>
            </a:r>
          </a:p>
          <a:p>
            <a:r>
              <a:rPr lang="en-GB" sz="2400" dirty="0"/>
              <a:t>Sound out and blend graphemes in order to read simple words.</a:t>
            </a:r>
          </a:p>
          <a:p>
            <a:endParaRPr lang="en-GB" sz="2400" dirty="0"/>
          </a:p>
          <a:p>
            <a:r>
              <a:rPr lang="en-GB" sz="2400" dirty="0"/>
              <a:t>Read phonically decodable one-syllable and two-syllable words, e.g. cat, sand, windmill.</a:t>
            </a:r>
          </a:p>
          <a:p>
            <a:endParaRPr lang="en-GB" sz="2400" dirty="0"/>
          </a:p>
          <a:p>
            <a:r>
              <a:rPr lang="en-GB" sz="2400" dirty="0"/>
              <a:t>Read a selection of nonsense words which are referred to as pseudo words.</a:t>
            </a:r>
          </a:p>
          <a:p>
            <a:endParaRPr lang="en-GB" sz="2400" dirty="0"/>
          </a:p>
          <a:p>
            <a:endParaRPr lang="en-GB" dirty="0"/>
          </a:p>
        </p:txBody>
      </p:sp>
      <p:pic>
        <p:nvPicPr>
          <p:cNvPr id="4" name="Picture 3">
            <a:extLst>
              <a:ext uri="{FF2B5EF4-FFF2-40B4-BE49-F238E27FC236}">
                <a16:creationId xmlns:a16="http://schemas.microsoft.com/office/drawing/2014/main" id="{523B6D3B-4049-41B7-8D9C-59192789167E}"/>
              </a:ext>
            </a:extLst>
          </p:cNvPr>
          <p:cNvPicPr>
            <a:picLocks noChangeAspect="1"/>
          </p:cNvPicPr>
          <p:nvPr/>
        </p:nvPicPr>
        <p:blipFill>
          <a:blip r:embed="rId2"/>
          <a:stretch>
            <a:fillRect/>
          </a:stretch>
        </p:blipFill>
        <p:spPr>
          <a:xfrm>
            <a:off x="2444126" y="4617947"/>
            <a:ext cx="1395498" cy="1979404"/>
          </a:xfrm>
          <a:prstGeom prst="rect">
            <a:avLst/>
          </a:prstGeom>
        </p:spPr>
      </p:pic>
      <p:pic>
        <p:nvPicPr>
          <p:cNvPr id="5" name="Picture 4">
            <a:extLst>
              <a:ext uri="{FF2B5EF4-FFF2-40B4-BE49-F238E27FC236}">
                <a16:creationId xmlns:a16="http://schemas.microsoft.com/office/drawing/2014/main" id="{4A3AA324-18A8-4186-A7CF-65679B55DD83}"/>
              </a:ext>
            </a:extLst>
          </p:cNvPr>
          <p:cNvPicPr>
            <a:picLocks noChangeAspect="1"/>
          </p:cNvPicPr>
          <p:nvPr/>
        </p:nvPicPr>
        <p:blipFill>
          <a:blip r:embed="rId3"/>
          <a:stretch>
            <a:fillRect/>
          </a:stretch>
        </p:blipFill>
        <p:spPr>
          <a:xfrm>
            <a:off x="4779936" y="4617947"/>
            <a:ext cx="1374070" cy="1979404"/>
          </a:xfrm>
          <a:prstGeom prst="rect">
            <a:avLst/>
          </a:prstGeom>
        </p:spPr>
      </p:pic>
    </p:spTree>
    <p:extLst>
      <p:ext uri="{BB962C8B-B14F-4D97-AF65-F5344CB8AC3E}">
        <p14:creationId xmlns:p14="http://schemas.microsoft.com/office/powerpoint/2010/main" val="32022227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C5EB6-C2C6-431B-8116-B0BE72BAA621}"/>
              </a:ext>
            </a:extLst>
          </p:cNvPr>
          <p:cNvSpPr>
            <a:spLocks noGrp="1"/>
          </p:cNvSpPr>
          <p:nvPr>
            <p:ph type="title"/>
          </p:nvPr>
        </p:nvSpPr>
        <p:spPr/>
        <p:txBody>
          <a:bodyPr/>
          <a:lstStyle/>
          <a:p>
            <a:r>
              <a:rPr lang="en-GB" dirty="0"/>
              <a:t>What are the nonsense or pseudo words and why are they included?</a:t>
            </a:r>
          </a:p>
        </p:txBody>
      </p:sp>
      <p:sp>
        <p:nvSpPr>
          <p:cNvPr id="3" name="Content Placeholder 2">
            <a:extLst>
              <a:ext uri="{FF2B5EF4-FFF2-40B4-BE49-F238E27FC236}">
                <a16:creationId xmlns:a16="http://schemas.microsoft.com/office/drawing/2014/main" id="{0428DDFB-63AD-4822-89BF-682DB1E45261}"/>
              </a:ext>
            </a:extLst>
          </p:cNvPr>
          <p:cNvSpPr>
            <a:spLocks noGrp="1"/>
          </p:cNvSpPr>
          <p:nvPr>
            <p:ph idx="1"/>
          </p:nvPr>
        </p:nvSpPr>
        <p:spPr>
          <a:xfrm>
            <a:off x="323527" y="1385393"/>
            <a:ext cx="8639175" cy="5281413"/>
          </a:xfrm>
        </p:spPr>
        <p:txBody>
          <a:bodyPr/>
          <a:lstStyle/>
          <a:p>
            <a:r>
              <a:rPr lang="en-GB" sz="2400" dirty="0"/>
              <a:t>These are words that are phonically decodable but are not actual words with an associated meaning e.g. </a:t>
            </a:r>
            <a:r>
              <a:rPr lang="en-GB" sz="2400" dirty="0" err="1"/>
              <a:t>brip</a:t>
            </a:r>
            <a:r>
              <a:rPr lang="en-GB" sz="2400" dirty="0"/>
              <a:t>, </a:t>
            </a:r>
            <a:r>
              <a:rPr lang="en-GB" sz="2400" dirty="0" err="1"/>
              <a:t>snorb</a:t>
            </a:r>
            <a:r>
              <a:rPr lang="en-GB" sz="2400" dirty="0"/>
              <a:t>.</a:t>
            </a:r>
          </a:p>
          <a:p>
            <a:r>
              <a:rPr lang="en-GB" sz="2400" dirty="0"/>
              <a:t> Pseudo words are included in the check specifically to assess whether your child can decode a word using phonics skills and not their memory.</a:t>
            </a:r>
          </a:p>
          <a:p>
            <a:r>
              <a:rPr lang="en-GB" sz="2400" dirty="0"/>
              <a:t>The pseudo words will be shown to your child with a picture of a monster and they will be asked to tell their teacher what sort of monster it is by reading the word. This not only makes the check a bit more fun, but provides the children with a context for the nonsense word which is independent from any existing vocabulary they may have. </a:t>
            </a:r>
          </a:p>
          <a:p>
            <a:r>
              <a:rPr lang="en-GB" sz="2400" dirty="0"/>
              <a:t>Crucially, it does not provide any clues, so your child just has to be able to decode it. Children generally find nonsense words amusing so they will probably enjoy reading these words</a:t>
            </a:r>
            <a:r>
              <a:rPr lang="en-GB" dirty="0"/>
              <a:t>.</a:t>
            </a:r>
          </a:p>
          <a:p>
            <a:r>
              <a:rPr lang="en-GB" dirty="0"/>
              <a:t/>
            </a:r>
            <a:br>
              <a:rPr lang="en-GB" dirty="0"/>
            </a:br>
            <a:endParaRPr lang="en-GB" dirty="0"/>
          </a:p>
        </p:txBody>
      </p:sp>
    </p:spTree>
    <p:extLst>
      <p:ext uri="{BB962C8B-B14F-4D97-AF65-F5344CB8AC3E}">
        <p14:creationId xmlns:p14="http://schemas.microsoft.com/office/powerpoint/2010/main" val="1431330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0214D-4DD7-4C3F-9716-1E5C4AFC900B}"/>
              </a:ext>
            </a:extLst>
          </p:cNvPr>
          <p:cNvSpPr>
            <a:spLocks noGrp="1"/>
          </p:cNvSpPr>
          <p:nvPr>
            <p:ph type="title"/>
          </p:nvPr>
        </p:nvSpPr>
        <p:spPr/>
        <p:txBody>
          <a:bodyPr/>
          <a:lstStyle/>
          <a:p>
            <a:r>
              <a:rPr lang="en-GB" dirty="0"/>
              <a:t>How will my child be scored? Is there a pass mark?</a:t>
            </a:r>
          </a:p>
        </p:txBody>
      </p:sp>
      <p:sp>
        <p:nvSpPr>
          <p:cNvPr id="3" name="Content Placeholder 2">
            <a:extLst>
              <a:ext uri="{FF2B5EF4-FFF2-40B4-BE49-F238E27FC236}">
                <a16:creationId xmlns:a16="http://schemas.microsoft.com/office/drawing/2014/main" id="{8533DC8B-FC98-44A7-8C5B-89579D429B5B}"/>
              </a:ext>
            </a:extLst>
          </p:cNvPr>
          <p:cNvSpPr>
            <a:spLocks noGrp="1"/>
          </p:cNvSpPr>
          <p:nvPr>
            <p:ph idx="1"/>
          </p:nvPr>
        </p:nvSpPr>
        <p:spPr/>
        <p:txBody>
          <a:bodyPr/>
          <a:lstStyle/>
          <a:p>
            <a:r>
              <a:rPr lang="en-GB" sz="2400" dirty="0"/>
              <a:t>The check is not about passing or failing but checking appropriate progress is being made. </a:t>
            </a:r>
          </a:p>
          <a:p>
            <a:r>
              <a:rPr lang="en-GB" sz="2400" dirty="0"/>
              <a:t>If children do not reach the required standard, then we will offer additional, tailored support to ensure that your child can catch up. </a:t>
            </a:r>
          </a:p>
          <a:p>
            <a:r>
              <a:rPr lang="en-GB" sz="2400" dirty="0"/>
              <a:t>Children progress at different speeds so not reaching the threshold score does not necessarily mean there is a serious problem. Your child will re-sit the check the following summer term.</a:t>
            </a:r>
          </a:p>
          <a:p>
            <a:endParaRPr lang="en-GB" sz="2400" dirty="0"/>
          </a:p>
          <a:p>
            <a:endParaRPr lang="en-GB" sz="2400" dirty="0"/>
          </a:p>
          <a:p>
            <a:r>
              <a:rPr lang="en-GB" sz="2400" i="1" dirty="0"/>
              <a:t>For the last few years, the threshold mark (or pass standard) set by the government has been 32 correct answers out of 40.</a:t>
            </a:r>
            <a:endParaRPr lang="en-GB" sz="2400" dirty="0"/>
          </a:p>
          <a:p>
            <a:endParaRPr lang="en-GB" dirty="0"/>
          </a:p>
        </p:txBody>
      </p:sp>
    </p:spTree>
    <p:extLst>
      <p:ext uri="{BB962C8B-B14F-4D97-AF65-F5344CB8AC3E}">
        <p14:creationId xmlns:p14="http://schemas.microsoft.com/office/powerpoint/2010/main" val="35011249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60842-6E82-4DF5-A786-84EE4FFA07DC}"/>
              </a:ext>
            </a:extLst>
          </p:cNvPr>
          <p:cNvSpPr>
            <a:spLocks noGrp="1"/>
          </p:cNvSpPr>
          <p:nvPr>
            <p:ph type="title"/>
          </p:nvPr>
        </p:nvSpPr>
        <p:spPr/>
        <p:txBody>
          <a:bodyPr/>
          <a:lstStyle/>
          <a:p>
            <a:r>
              <a:rPr lang="en-GB" dirty="0"/>
              <a:t>What happens to the result?</a:t>
            </a:r>
          </a:p>
        </p:txBody>
      </p:sp>
      <p:sp>
        <p:nvSpPr>
          <p:cNvPr id="3" name="Content Placeholder 2">
            <a:extLst>
              <a:ext uri="{FF2B5EF4-FFF2-40B4-BE49-F238E27FC236}">
                <a16:creationId xmlns:a16="http://schemas.microsoft.com/office/drawing/2014/main" id="{07503410-D885-49A1-B1C1-68521C00A41C}"/>
              </a:ext>
            </a:extLst>
          </p:cNvPr>
          <p:cNvSpPr>
            <a:spLocks noGrp="1"/>
          </p:cNvSpPr>
          <p:nvPr>
            <p:ph idx="1"/>
          </p:nvPr>
        </p:nvSpPr>
        <p:spPr/>
        <p:txBody>
          <a:bodyPr/>
          <a:lstStyle/>
          <a:p>
            <a:r>
              <a:rPr lang="en-GB" dirty="0"/>
              <a:t>The school will report your child’s results to you by the end of the summer term as well as to the local authority, but the results won’t be published in a league table as with SATs.</a:t>
            </a:r>
          </a:p>
          <a:p>
            <a:r>
              <a:rPr lang="en-GB" dirty="0"/>
              <a:t> </a:t>
            </a:r>
          </a:p>
          <a:p>
            <a:r>
              <a:rPr lang="en-GB" dirty="0"/>
              <a:t>If you have any concerns, do talk to your teacher about this in a parents’ meeting or after school</a:t>
            </a:r>
          </a:p>
          <a:p>
            <a:endParaRPr lang="en-GB" dirty="0"/>
          </a:p>
        </p:txBody>
      </p:sp>
    </p:spTree>
    <p:extLst>
      <p:ext uri="{BB962C8B-B14F-4D97-AF65-F5344CB8AC3E}">
        <p14:creationId xmlns:p14="http://schemas.microsoft.com/office/powerpoint/2010/main" val="404797904"/>
      </p:ext>
    </p:extLst>
  </p:cSld>
  <p:clrMapOvr>
    <a:masterClrMapping/>
  </p:clrMapOvr>
</p:sld>
</file>

<file path=ppt/theme/theme1.xml><?xml version="1.0" encoding="utf-8"?>
<a:theme xmlns:a="http://schemas.openxmlformats.org/drawingml/2006/main" name="NEW Phonics Template">
  <a:themeElements>
    <a:clrScheme name="Custom 4">
      <a:dk1>
        <a:srgbClr val="2D2D2D"/>
      </a:dk1>
      <a:lt1>
        <a:sysClr val="window" lastClr="FFFFFF"/>
      </a:lt1>
      <a:dk2>
        <a:srgbClr val="5A5A5A"/>
      </a:dk2>
      <a:lt2>
        <a:srgbClr val="EEECE1"/>
      </a:lt2>
      <a:accent1>
        <a:srgbClr val="FFC000"/>
      </a:accent1>
      <a:accent2>
        <a:srgbClr val="FFD200"/>
      </a:accent2>
      <a:accent3>
        <a:srgbClr val="CF9C00"/>
      </a:accent3>
      <a:accent4>
        <a:srgbClr val="A0A0A0"/>
      </a:accent4>
      <a:accent5>
        <a:srgbClr val="787878"/>
      </a:accent5>
      <a:accent6>
        <a:srgbClr val="5A5A5A"/>
      </a:accent6>
      <a:hlink>
        <a:srgbClr val="CF9C00"/>
      </a:hlink>
      <a:folHlink>
        <a:srgbClr val="787878"/>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067D1AFDE363394FB0A1E3A52CA664CD" ma:contentTypeVersion="18" ma:contentTypeDescription="Create a new document." ma:contentTypeScope="" ma:versionID="e88fbd9444d166bde9ac2c9ac7f8c0ce">
  <xsd:schema xmlns:xsd="http://www.w3.org/2001/XMLSchema" xmlns:xs="http://www.w3.org/2001/XMLSchema" xmlns:p="http://schemas.microsoft.com/office/2006/metadata/properties" xmlns:ns2="9a8f53b2-13a3-4793-90e7-10226504b3c4" xmlns:ns3="e3eab8b6-c0c4-41d5-9873-d73174f14db4" targetNamespace="http://schemas.microsoft.com/office/2006/metadata/properties" ma:root="true" ma:fieldsID="a37b41880412a4737e75f356d32fb4b0" ns2:_="" ns3:_="">
    <xsd:import namespace="9a8f53b2-13a3-4793-90e7-10226504b3c4"/>
    <xsd:import namespace="e3eab8b6-c0c4-41d5-9873-d73174f14db4"/>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2:SharedWithUsers" minOccurs="0"/>
                <xsd:element ref="ns2:SharedWithDetails" minOccurs="0"/>
                <xsd:element ref="ns3:MediaServiceAutoKeyPoints" minOccurs="0"/>
                <xsd:element ref="ns3:MediaServiceKeyPoints" minOccurs="0"/>
                <xsd:element ref="ns3:MediaServiceDateTaken" minOccurs="0"/>
                <xsd:element ref="ns3:MediaServiceOCR" minOccurs="0"/>
                <xsd:element ref="ns3:MediaServiceGenerationTime" minOccurs="0"/>
                <xsd:element ref="ns3:MediaServiceEventHashCode" minOccurs="0"/>
                <xsd:element ref="ns3:MediaServiceLocation" minOccurs="0"/>
                <xsd:element ref="ns3:MediaLengthInSeconds" minOccurs="0"/>
                <xsd:element ref="ns3:DateandTimeModified" minOccurs="0"/>
                <xsd:element ref="ns3:lcf76f155ced4ddcb4097134ff3c332f" minOccurs="0"/>
                <xsd:element ref="ns2:TaxCatchAll"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8f53b2-13a3-4793-90e7-10226504b3c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851b88b5-1e03-4004-8c48-28539b4b26ed}" ma:internalName="TaxCatchAll" ma:showField="CatchAllData" ma:web="9a8f53b2-13a3-4793-90e7-10226504b3c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3eab8b6-c0c4-41d5-9873-d73174f14db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DateandTimeModified" ma:index="23" nillable="true" ma:displayName="Date and Time Modified" ma:format="DateTime" ma:internalName="DateandTimeModified">
      <xsd:simpleType>
        <xsd:restriction base="dms:DateTime"/>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22edab9a-dc9d-426e-90cc-a0414d65d0e9" ma:termSetId="09814cd3-568e-fe90-9814-8d621ff8fb84" ma:anchorId="fba54fb3-c3e1-fe81-a776-ca4b69148c4d" ma:open="true" ma:isKeyword="false">
      <xsd:complexType>
        <xsd:sequence>
          <xsd:element ref="pc:Terms" minOccurs="0" maxOccurs="1"/>
        </xsd:sequence>
      </xsd:complex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1209377-E1C5-45D0-A55B-80E41E5CA9FD}">
  <ds:schemaRefs>
    <ds:schemaRef ds:uri="http://schemas.microsoft.com/sharepoint/v3/contenttype/forms"/>
  </ds:schemaRefs>
</ds:datastoreItem>
</file>

<file path=customXml/itemProps2.xml><?xml version="1.0" encoding="utf-8"?>
<ds:datastoreItem xmlns:ds="http://schemas.openxmlformats.org/officeDocument/2006/customXml" ds:itemID="{50F11ADF-2FC6-4EBB-B614-F07692C24FAA}">
  <ds:schemaRefs>
    <ds:schemaRef ds:uri="http://schemas.microsoft.com/sharepoint/events"/>
  </ds:schemaRefs>
</ds:datastoreItem>
</file>

<file path=customXml/itemProps3.xml><?xml version="1.0" encoding="utf-8"?>
<ds:datastoreItem xmlns:ds="http://schemas.openxmlformats.org/officeDocument/2006/customXml" ds:itemID="{03DD721F-5C7C-4594-B57D-8FF2402C66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a8f53b2-13a3-4793-90e7-10226504b3c4"/>
    <ds:schemaRef ds:uri="e3eab8b6-c0c4-41d5-9873-d73174f14d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Presentation1.potx</Template>
  <TotalTime>935</TotalTime>
  <Words>2375</Words>
  <Application>Microsoft Office PowerPoint</Application>
  <PresentationFormat>On-screen Show (4:3)</PresentationFormat>
  <Paragraphs>201</Paragraphs>
  <Slides>23</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MS PGothic</vt:lpstr>
      <vt:lpstr>MS PGothic</vt:lpstr>
      <vt:lpstr>Arial</vt:lpstr>
      <vt:lpstr>Calibri</vt:lpstr>
      <vt:lpstr>Calibri Light</vt:lpstr>
      <vt:lpstr>Garamond</vt:lpstr>
      <vt:lpstr>Times New Roman</vt:lpstr>
      <vt:lpstr>NEW Phonics Template</vt:lpstr>
      <vt:lpstr>Parent Meeting  Phonics Screening Check</vt:lpstr>
      <vt:lpstr>Reading changes everything</vt:lpstr>
      <vt:lpstr>What is the Phonics Screening Check?</vt:lpstr>
      <vt:lpstr>What is the phonic screening check?</vt:lpstr>
      <vt:lpstr>What sort of test is it and is it compulsory?</vt:lpstr>
      <vt:lpstr>What does it check?</vt:lpstr>
      <vt:lpstr>What are the nonsense or pseudo words and why are they included?</vt:lpstr>
      <vt:lpstr>How will my child be scored? Is there a pass mark?</vt:lpstr>
      <vt:lpstr>What happens to the result?</vt:lpstr>
      <vt:lpstr>Do all schools and children have to participate?</vt:lpstr>
      <vt:lpstr>What can I do to help my child?</vt:lpstr>
      <vt:lpstr>Speed Sounds Set 3</vt:lpstr>
      <vt:lpstr>‘Special Friends’, ‘Fred Talk’</vt:lpstr>
      <vt:lpstr>What should I do if my child is struggling to decode a word?</vt:lpstr>
      <vt:lpstr>Nonsense words</vt:lpstr>
      <vt:lpstr>Teach every child to read</vt:lpstr>
      <vt:lpstr>Virtual Classroom films</vt:lpstr>
      <vt:lpstr>Practice at home</vt:lpstr>
      <vt:lpstr>What can I do?</vt:lpstr>
      <vt:lpstr>Free Video Tutorials (ruthmiskin.com)</vt:lpstr>
      <vt:lpstr>Online resources available</vt:lpstr>
      <vt:lpstr>Reading changes everything</vt:lpstr>
      <vt:lpstr>Any questions?</vt:lpstr>
    </vt:vector>
  </TitlesOfParts>
  <Company>Ruth Miskin Literacy Limited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Victoria Steenson</dc:creator>
  <cp:lastModifiedBy>Benjamin Bramhill</cp:lastModifiedBy>
  <cp:revision>139</cp:revision>
  <dcterms:created xsi:type="dcterms:W3CDTF">2015-11-23T14:36:59Z</dcterms:created>
  <dcterms:modified xsi:type="dcterms:W3CDTF">2023-03-08T10:07:51Z</dcterms:modified>
</cp:coreProperties>
</file>